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73" r:id="rId2"/>
    <p:sldId id="297" r:id="rId3"/>
    <p:sldId id="256" r:id="rId4"/>
    <p:sldId id="257" r:id="rId5"/>
    <p:sldId id="268" r:id="rId6"/>
    <p:sldId id="258" r:id="rId7"/>
    <p:sldId id="330" r:id="rId8"/>
    <p:sldId id="298" r:id="rId9"/>
    <p:sldId id="269" r:id="rId10"/>
    <p:sldId id="270" r:id="rId11"/>
    <p:sldId id="275" r:id="rId12"/>
    <p:sldId id="308" r:id="rId13"/>
    <p:sldId id="274" r:id="rId14"/>
    <p:sldId id="307" r:id="rId15"/>
    <p:sldId id="266" r:id="rId16"/>
    <p:sldId id="277" r:id="rId17"/>
    <p:sldId id="309" r:id="rId18"/>
    <p:sldId id="310" r:id="rId19"/>
    <p:sldId id="262" r:id="rId20"/>
    <p:sldId id="331" r:id="rId21"/>
    <p:sldId id="332" r:id="rId22"/>
    <p:sldId id="338" r:id="rId23"/>
    <p:sldId id="311" r:id="rId24"/>
    <p:sldId id="339" r:id="rId25"/>
    <p:sldId id="299" r:id="rId26"/>
    <p:sldId id="315" r:id="rId27"/>
    <p:sldId id="324" r:id="rId28"/>
    <p:sldId id="316" r:id="rId29"/>
    <p:sldId id="317" r:id="rId30"/>
    <p:sldId id="318" r:id="rId31"/>
    <p:sldId id="319" r:id="rId32"/>
    <p:sldId id="320" r:id="rId33"/>
    <p:sldId id="323" r:id="rId34"/>
    <p:sldId id="325" r:id="rId35"/>
    <p:sldId id="329" r:id="rId36"/>
    <p:sldId id="306" r:id="rId37"/>
    <p:sldId id="328" r:id="rId38"/>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0D3672"/>
    <a:srgbClr val="F1B720"/>
    <a:srgbClr val="FFFFFF"/>
    <a:srgbClr val="F8F8F8"/>
    <a:srgbClr val="333333"/>
    <a:srgbClr val="ECB713"/>
    <a:srgbClr val="0000FF"/>
    <a:srgbClr val="33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9" autoAdjust="0"/>
    <p:restoredTop sz="93818" autoAdjust="0"/>
  </p:normalViewPr>
  <p:slideViewPr>
    <p:cSldViewPr snapToObjects="1">
      <p:cViewPr varScale="1">
        <p:scale>
          <a:sx n="105" d="100"/>
          <a:sy n="105" d="100"/>
        </p:scale>
        <p:origin x="17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image" Target="../media/image15.png"/><Relationship Id="rId4" Type="http://schemas.openxmlformats.org/officeDocument/2006/relationships/image" Target="../media/image18.png"/></Relationships>
</file>

<file path=ppt/diagrams/_rels/data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image" Target="../media/image15.png"/><Relationship Id="rId4"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63ADA-A8C5-40CA-BA60-B189C9365699}" type="doc">
      <dgm:prSet loTypeId="urn:microsoft.com/office/officeart/2005/8/layout/radial6" loCatId="cycle" qsTypeId="urn:microsoft.com/office/officeart/2005/8/quickstyle/simple4" qsCatId="simple" csTypeId="urn:microsoft.com/office/officeart/2005/8/colors/accent0_3" csCatId="mainScheme" phldr="1"/>
      <dgm:spPr/>
      <dgm:t>
        <a:bodyPr/>
        <a:lstStyle/>
        <a:p>
          <a:endParaRPr lang="en-US"/>
        </a:p>
      </dgm:t>
    </dgm:pt>
    <dgm:pt modelId="{6A0C0735-214F-4E1E-81BE-253FE9F388B9}">
      <dgm:prSet phldrT="[Text]"/>
      <dgm:spPr>
        <a:solidFill>
          <a:srgbClr val="002060"/>
        </a:solidFill>
      </dgm:spPr>
      <dgm:t>
        <a:bodyPr/>
        <a:lstStyle/>
        <a:p>
          <a:r>
            <a:rPr lang="en-US" dirty="0"/>
            <a:t>Your Role</a:t>
          </a:r>
        </a:p>
      </dgm:t>
    </dgm:pt>
    <dgm:pt modelId="{17BD0A67-D8B4-4ADE-BE78-AACCF5BBBB5D}" type="parTrans" cxnId="{7228F469-FD87-4B2C-AA27-3A85E2097823}">
      <dgm:prSet/>
      <dgm:spPr/>
      <dgm:t>
        <a:bodyPr/>
        <a:lstStyle/>
        <a:p>
          <a:endParaRPr lang="en-US"/>
        </a:p>
      </dgm:t>
    </dgm:pt>
    <dgm:pt modelId="{69259B08-FAE6-4F92-96B2-BE10A0EB2CEE}" type="sibTrans" cxnId="{7228F469-FD87-4B2C-AA27-3A85E2097823}">
      <dgm:prSet/>
      <dgm:spPr>
        <a:solidFill>
          <a:srgbClr val="002060"/>
        </a:solidFill>
      </dgm:spPr>
      <dgm:t>
        <a:bodyPr/>
        <a:lstStyle/>
        <a:p>
          <a:endParaRPr lang="en-US"/>
        </a:p>
      </dgm:t>
    </dgm:pt>
    <dgm:pt modelId="{30D2ED7E-20A0-478E-BF2E-7556587B1C84}">
      <dgm:prSet phldrT="[Text]"/>
      <dgm:spPr>
        <a:solidFill>
          <a:srgbClr val="002060"/>
        </a:solidFill>
      </dgm:spPr>
      <dgm:t>
        <a:bodyPr/>
        <a:lstStyle/>
        <a:p>
          <a:r>
            <a:rPr lang="en-US" dirty="0"/>
            <a:t>Training</a:t>
          </a:r>
        </a:p>
      </dgm:t>
    </dgm:pt>
    <dgm:pt modelId="{1E15220B-C889-4D39-807E-EC91F19A6844}" type="parTrans" cxnId="{61E55FCD-6D8C-4A51-BD24-137E0FAB3A90}">
      <dgm:prSet/>
      <dgm:spPr/>
      <dgm:t>
        <a:bodyPr/>
        <a:lstStyle/>
        <a:p>
          <a:endParaRPr lang="en-US"/>
        </a:p>
      </dgm:t>
    </dgm:pt>
    <dgm:pt modelId="{8E30F466-A366-4C2D-A421-A8B681A69BF8}" type="sibTrans" cxnId="{61E55FCD-6D8C-4A51-BD24-137E0FAB3A90}">
      <dgm:prSet/>
      <dgm:spPr>
        <a:solidFill>
          <a:srgbClr val="002060"/>
        </a:solidFill>
      </dgm:spPr>
      <dgm:t>
        <a:bodyPr/>
        <a:lstStyle/>
        <a:p>
          <a:endParaRPr lang="en-US"/>
        </a:p>
      </dgm:t>
    </dgm:pt>
    <dgm:pt modelId="{B5D6A972-AF23-4ACB-BE3B-7F71E9A034AA}">
      <dgm:prSet phldrT="[Text]" phldr="1"/>
      <dgm:spPr>
        <a:noFill/>
        <a:ln w="57150">
          <a:solidFill>
            <a:srgbClr val="002060"/>
          </a:solidFill>
        </a:ln>
      </dgm:spPr>
      <dgm:t>
        <a:bodyPr/>
        <a:lstStyle/>
        <a:p>
          <a:endParaRPr lang="en-US" dirty="0"/>
        </a:p>
      </dgm:t>
    </dgm:pt>
    <dgm:pt modelId="{82550930-8407-4A8D-AF27-68A3D325AF2E}" type="sibTrans" cxnId="{3795A03D-6FB5-4DC6-A07F-CF23E4632950}">
      <dgm:prSet/>
      <dgm:spPr/>
      <dgm:t>
        <a:bodyPr/>
        <a:lstStyle/>
        <a:p>
          <a:endParaRPr lang="en-US"/>
        </a:p>
      </dgm:t>
    </dgm:pt>
    <dgm:pt modelId="{15223CD6-1AD7-4B36-B220-1D9527B53A72}" type="parTrans" cxnId="{3795A03D-6FB5-4DC6-A07F-CF23E4632950}">
      <dgm:prSet/>
      <dgm:spPr/>
      <dgm:t>
        <a:bodyPr/>
        <a:lstStyle/>
        <a:p>
          <a:endParaRPr lang="en-US"/>
        </a:p>
      </dgm:t>
    </dgm:pt>
    <dgm:pt modelId="{C9203F8D-E082-4CC4-BA07-7322FFDF919E}">
      <dgm:prSet phldrT="[Text]"/>
      <dgm:spPr>
        <a:solidFill>
          <a:srgbClr val="ECB713"/>
        </a:solidFill>
      </dgm:spPr>
      <dgm:t>
        <a:bodyPr/>
        <a:lstStyle/>
        <a:p>
          <a:r>
            <a:rPr lang="en-US" b="1" dirty="0">
              <a:solidFill>
                <a:srgbClr val="0D3672"/>
              </a:solidFill>
            </a:rPr>
            <a:t>Safety Culture</a:t>
          </a:r>
        </a:p>
      </dgm:t>
    </dgm:pt>
    <dgm:pt modelId="{EB9E8405-2AC2-4489-9E85-49679D19C6A0}" type="sibTrans" cxnId="{12DD8982-95B0-496A-BD8C-4986C5DF1BB6}">
      <dgm:prSet/>
      <dgm:spPr>
        <a:solidFill>
          <a:srgbClr val="002060"/>
        </a:solidFill>
      </dgm:spPr>
      <dgm:t>
        <a:bodyPr/>
        <a:lstStyle/>
        <a:p>
          <a:endParaRPr lang="en-US"/>
        </a:p>
      </dgm:t>
    </dgm:pt>
    <dgm:pt modelId="{AC963AFA-6838-4F0F-93C2-AFDB769B8531}" type="parTrans" cxnId="{12DD8982-95B0-496A-BD8C-4986C5DF1BB6}">
      <dgm:prSet/>
      <dgm:spPr/>
      <dgm:t>
        <a:bodyPr/>
        <a:lstStyle/>
        <a:p>
          <a:endParaRPr lang="en-US"/>
        </a:p>
      </dgm:t>
    </dgm:pt>
    <dgm:pt modelId="{343AB24C-7F33-46A1-8942-CB1B548A8DF9}" type="pres">
      <dgm:prSet presAssocID="{B7863ADA-A8C5-40CA-BA60-B189C9365699}" presName="Name0" presStyleCnt="0">
        <dgm:presLayoutVars>
          <dgm:chMax val="1"/>
          <dgm:dir/>
          <dgm:animLvl val="ctr"/>
          <dgm:resizeHandles val="exact"/>
        </dgm:presLayoutVars>
      </dgm:prSet>
      <dgm:spPr/>
    </dgm:pt>
    <dgm:pt modelId="{C7B5A7F8-5FBC-4042-BC99-91FBBA527096}" type="pres">
      <dgm:prSet presAssocID="{B5D6A972-AF23-4ACB-BE3B-7F71E9A034AA}" presName="centerShape" presStyleLbl="node0" presStyleIdx="0" presStyleCnt="1" custScaleX="95053" custScaleY="92181"/>
      <dgm:spPr/>
    </dgm:pt>
    <dgm:pt modelId="{150D440A-0B60-4CDD-ACD5-D925FE986DB5}" type="pres">
      <dgm:prSet presAssocID="{C9203F8D-E082-4CC4-BA07-7322FFDF919E}" presName="node" presStyleLbl="node1" presStyleIdx="0" presStyleCnt="3" custRadScaleRad="100041" custRadScaleInc="5438">
        <dgm:presLayoutVars>
          <dgm:bulletEnabled val="1"/>
        </dgm:presLayoutVars>
      </dgm:prSet>
      <dgm:spPr/>
    </dgm:pt>
    <dgm:pt modelId="{B4C6E27A-AEB5-43D6-9884-495186C1060B}" type="pres">
      <dgm:prSet presAssocID="{C9203F8D-E082-4CC4-BA07-7322FFDF919E}" presName="dummy" presStyleCnt="0"/>
      <dgm:spPr/>
    </dgm:pt>
    <dgm:pt modelId="{D732F38D-1F37-4518-935D-E05B7456AAB9}" type="pres">
      <dgm:prSet presAssocID="{EB9E8405-2AC2-4489-9E85-49679D19C6A0}" presName="sibTrans" presStyleLbl="sibTrans2D1" presStyleIdx="0" presStyleCnt="3"/>
      <dgm:spPr/>
    </dgm:pt>
    <dgm:pt modelId="{8D4F42E3-1997-4828-AC9A-6227403CA73E}" type="pres">
      <dgm:prSet presAssocID="{6A0C0735-214F-4E1E-81BE-253FE9F388B9}" presName="node" presStyleLbl="node1" presStyleIdx="1" presStyleCnt="3">
        <dgm:presLayoutVars>
          <dgm:bulletEnabled val="1"/>
        </dgm:presLayoutVars>
      </dgm:prSet>
      <dgm:spPr/>
    </dgm:pt>
    <dgm:pt modelId="{E3A23E3D-DF4F-4BAC-906D-DBD0D99652C8}" type="pres">
      <dgm:prSet presAssocID="{6A0C0735-214F-4E1E-81BE-253FE9F388B9}" presName="dummy" presStyleCnt="0"/>
      <dgm:spPr/>
    </dgm:pt>
    <dgm:pt modelId="{9C17E255-3F5E-4F50-B431-08BF43C88CE1}" type="pres">
      <dgm:prSet presAssocID="{69259B08-FAE6-4F92-96B2-BE10A0EB2CEE}" presName="sibTrans" presStyleLbl="sibTrans2D1" presStyleIdx="1" presStyleCnt="3"/>
      <dgm:spPr/>
    </dgm:pt>
    <dgm:pt modelId="{4135B36B-151E-4668-BC5B-68FE05B537E1}" type="pres">
      <dgm:prSet presAssocID="{30D2ED7E-20A0-478E-BF2E-7556587B1C84}" presName="node" presStyleLbl="node1" presStyleIdx="2" presStyleCnt="3">
        <dgm:presLayoutVars>
          <dgm:bulletEnabled val="1"/>
        </dgm:presLayoutVars>
      </dgm:prSet>
      <dgm:spPr/>
    </dgm:pt>
    <dgm:pt modelId="{3385B60C-48D9-405B-97DE-9EDD07EF3696}" type="pres">
      <dgm:prSet presAssocID="{30D2ED7E-20A0-478E-BF2E-7556587B1C84}" presName="dummy" presStyleCnt="0"/>
      <dgm:spPr/>
    </dgm:pt>
    <dgm:pt modelId="{05D45655-35ED-4EEF-9823-933022531A89}" type="pres">
      <dgm:prSet presAssocID="{8E30F466-A366-4C2D-A421-A8B681A69BF8}" presName="sibTrans" presStyleLbl="sibTrans2D1" presStyleIdx="2" presStyleCnt="3"/>
      <dgm:spPr/>
    </dgm:pt>
  </dgm:ptLst>
  <dgm:cxnLst>
    <dgm:cxn modelId="{3795A03D-6FB5-4DC6-A07F-CF23E4632950}" srcId="{B7863ADA-A8C5-40CA-BA60-B189C9365699}" destId="{B5D6A972-AF23-4ACB-BE3B-7F71E9A034AA}" srcOrd="0" destOrd="0" parTransId="{15223CD6-1AD7-4B36-B220-1D9527B53A72}" sibTransId="{82550930-8407-4A8D-AF27-68A3D325AF2E}"/>
    <dgm:cxn modelId="{8EFE4162-5A32-4D05-8335-86A3358A42D2}" type="presOf" srcId="{6A0C0735-214F-4E1E-81BE-253FE9F388B9}" destId="{8D4F42E3-1997-4828-AC9A-6227403CA73E}" srcOrd="0" destOrd="0" presId="urn:microsoft.com/office/officeart/2005/8/layout/radial6"/>
    <dgm:cxn modelId="{7228F469-FD87-4B2C-AA27-3A85E2097823}" srcId="{B5D6A972-AF23-4ACB-BE3B-7F71E9A034AA}" destId="{6A0C0735-214F-4E1E-81BE-253FE9F388B9}" srcOrd="1" destOrd="0" parTransId="{17BD0A67-D8B4-4ADE-BE78-AACCF5BBBB5D}" sibTransId="{69259B08-FAE6-4F92-96B2-BE10A0EB2CEE}"/>
    <dgm:cxn modelId="{DC107376-E77F-441A-9685-FF8255B59C57}" type="presOf" srcId="{EB9E8405-2AC2-4489-9E85-49679D19C6A0}" destId="{D732F38D-1F37-4518-935D-E05B7456AAB9}" srcOrd="0" destOrd="0" presId="urn:microsoft.com/office/officeart/2005/8/layout/radial6"/>
    <dgm:cxn modelId="{B09ACA79-FB11-43F4-869C-EC4E0095A050}" type="presOf" srcId="{B7863ADA-A8C5-40CA-BA60-B189C9365699}" destId="{343AB24C-7F33-46A1-8942-CB1B548A8DF9}" srcOrd="0" destOrd="0" presId="urn:microsoft.com/office/officeart/2005/8/layout/radial6"/>
    <dgm:cxn modelId="{12DD8982-95B0-496A-BD8C-4986C5DF1BB6}" srcId="{B5D6A972-AF23-4ACB-BE3B-7F71E9A034AA}" destId="{C9203F8D-E082-4CC4-BA07-7322FFDF919E}" srcOrd="0" destOrd="0" parTransId="{AC963AFA-6838-4F0F-93C2-AFDB769B8531}" sibTransId="{EB9E8405-2AC2-4489-9E85-49679D19C6A0}"/>
    <dgm:cxn modelId="{B5E21189-CEF0-4EB7-8C3B-C36880614343}" type="presOf" srcId="{69259B08-FAE6-4F92-96B2-BE10A0EB2CEE}" destId="{9C17E255-3F5E-4F50-B431-08BF43C88CE1}" srcOrd="0" destOrd="0" presId="urn:microsoft.com/office/officeart/2005/8/layout/radial6"/>
    <dgm:cxn modelId="{61E55FCD-6D8C-4A51-BD24-137E0FAB3A90}" srcId="{B5D6A972-AF23-4ACB-BE3B-7F71E9A034AA}" destId="{30D2ED7E-20A0-478E-BF2E-7556587B1C84}" srcOrd="2" destOrd="0" parTransId="{1E15220B-C889-4D39-807E-EC91F19A6844}" sibTransId="{8E30F466-A366-4C2D-A421-A8B681A69BF8}"/>
    <dgm:cxn modelId="{402B96D0-042D-4012-9FB6-435D537B463C}" type="presOf" srcId="{C9203F8D-E082-4CC4-BA07-7322FFDF919E}" destId="{150D440A-0B60-4CDD-ACD5-D925FE986DB5}" srcOrd="0" destOrd="0" presId="urn:microsoft.com/office/officeart/2005/8/layout/radial6"/>
    <dgm:cxn modelId="{AD2FCCD7-01F2-431C-8631-7E24698CBF9D}" type="presOf" srcId="{B5D6A972-AF23-4ACB-BE3B-7F71E9A034AA}" destId="{C7B5A7F8-5FBC-4042-BC99-91FBBA527096}" srcOrd="0" destOrd="0" presId="urn:microsoft.com/office/officeart/2005/8/layout/radial6"/>
    <dgm:cxn modelId="{061AEFDE-F455-4DA1-A586-18D789837BA9}" type="presOf" srcId="{30D2ED7E-20A0-478E-BF2E-7556587B1C84}" destId="{4135B36B-151E-4668-BC5B-68FE05B537E1}" srcOrd="0" destOrd="0" presId="urn:microsoft.com/office/officeart/2005/8/layout/radial6"/>
    <dgm:cxn modelId="{608836F4-FDA6-4A4A-BE45-733A987C9CF2}" type="presOf" srcId="{8E30F466-A366-4C2D-A421-A8B681A69BF8}" destId="{05D45655-35ED-4EEF-9823-933022531A89}" srcOrd="0" destOrd="0" presId="urn:microsoft.com/office/officeart/2005/8/layout/radial6"/>
    <dgm:cxn modelId="{DB6EBE8F-3A96-45F6-BCF4-3AC0B9366184}" type="presParOf" srcId="{343AB24C-7F33-46A1-8942-CB1B548A8DF9}" destId="{C7B5A7F8-5FBC-4042-BC99-91FBBA527096}" srcOrd="0" destOrd="0" presId="urn:microsoft.com/office/officeart/2005/8/layout/radial6"/>
    <dgm:cxn modelId="{4B444209-8613-4379-BAC2-DF1EE1F0A413}" type="presParOf" srcId="{343AB24C-7F33-46A1-8942-CB1B548A8DF9}" destId="{150D440A-0B60-4CDD-ACD5-D925FE986DB5}" srcOrd="1" destOrd="0" presId="urn:microsoft.com/office/officeart/2005/8/layout/radial6"/>
    <dgm:cxn modelId="{6DE60591-060C-4794-BF08-CF3694ACFFFE}" type="presParOf" srcId="{343AB24C-7F33-46A1-8942-CB1B548A8DF9}" destId="{B4C6E27A-AEB5-43D6-9884-495186C1060B}" srcOrd="2" destOrd="0" presId="urn:microsoft.com/office/officeart/2005/8/layout/radial6"/>
    <dgm:cxn modelId="{1A782952-2D08-4F08-B316-3DFFB1BF1ED5}" type="presParOf" srcId="{343AB24C-7F33-46A1-8942-CB1B548A8DF9}" destId="{D732F38D-1F37-4518-935D-E05B7456AAB9}" srcOrd="3" destOrd="0" presId="urn:microsoft.com/office/officeart/2005/8/layout/radial6"/>
    <dgm:cxn modelId="{4D9AA689-9D19-4F22-A50F-3AF92488AA7C}" type="presParOf" srcId="{343AB24C-7F33-46A1-8942-CB1B548A8DF9}" destId="{8D4F42E3-1997-4828-AC9A-6227403CA73E}" srcOrd="4" destOrd="0" presId="urn:microsoft.com/office/officeart/2005/8/layout/radial6"/>
    <dgm:cxn modelId="{8DEA6FE6-4829-4D37-979F-0F215592E92F}" type="presParOf" srcId="{343AB24C-7F33-46A1-8942-CB1B548A8DF9}" destId="{E3A23E3D-DF4F-4BAC-906D-DBD0D99652C8}" srcOrd="5" destOrd="0" presId="urn:microsoft.com/office/officeart/2005/8/layout/radial6"/>
    <dgm:cxn modelId="{A7B485A7-8CA8-4D1D-93AE-8A1264FB3503}" type="presParOf" srcId="{343AB24C-7F33-46A1-8942-CB1B548A8DF9}" destId="{9C17E255-3F5E-4F50-B431-08BF43C88CE1}" srcOrd="6" destOrd="0" presId="urn:microsoft.com/office/officeart/2005/8/layout/radial6"/>
    <dgm:cxn modelId="{C39F39A8-E79C-4536-A511-97E91207F204}" type="presParOf" srcId="{343AB24C-7F33-46A1-8942-CB1B548A8DF9}" destId="{4135B36B-151E-4668-BC5B-68FE05B537E1}" srcOrd="7" destOrd="0" presId="urn:microsoft.com/office/officeart/2005/8/layout/radial6"/>
    <dgm:cxn modelId="{934F72A2-2734-4C83-854D-31D8DC0F9590}" type="presParOf" srcId="{343AB24C-7F33-46A1-8942-CB1B548A8DF9}" destId="{3385B60C-48D9-405B-97DE-9EDD07EF3696}" srcOrd="8" destOrd="0" presId="urn:microsoft.com/office/officeart/2005/8/layout/radial6"/>
    <dgm:cxn modelId="{2A905CB8-DA76-4813-90F5-C66231751761}" type="presParOf" srcId="{343AB24C-7F33-46A1-8942-CB1B548A8DF9}" destId="{05D45655-35ED-4EEF-9823-933022531A89}"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63ADA-A8C5-40CA-BA60-B189C9365699}" type="doc">
      <dgm:prSet loTypeId="urn:microsoft.com/office/officeart/2005/8/layout/radial6" loCatId="cycle" qsTypeId="urn:microsoft.com/office/officeart/2005/8/quickstyle/simple4" qsCatId="simple" csTypeId="urn:microsoft.com/office/officeart/2005/8/colors/accent0_3" csCatId="mainScheme" phldr="1"/>
      <dgm:spPr/>
      <dgm:t>
        <a:bodyPr/>
        <a:lstStyle/>
        <a:p>
          <a:endParaRPr lang="en-US"/>
        </a:p>
      </dgm:t>
    </dgm:pt>
    <dgm:pt modelId="{6A0C0735-214F-4E1E-81BE-253FE9F388B9}">
      <dgm:prSet phldrT="[Text]"/>
      <dgm:spPr>
        <a:solidFill>
          <a:srgbClr val="ECB713"/>
        </a:solidFill>
      </dgm:spPr>
      <dgm:t>
        <a:bodyPr/>
        <a:lstStyle/>
        <a:p>
          <a:r>
            <a:rPr lang="en-US" b="1" dirty="0">
              <a:solidFill>
                <a:srgbClr val="0D3672"/>
              </a:solidFill>
            </a:rPr>
            <a:t>Your Role</a:t>
          </a:r>
        </a:p>
      </dgm:t>
    </dgm:pt>
    <dgm:pt modelId="{17BD0A67-D8B4-4ADE-BE78-AACCF5BBBB5D}" type="parTrans" cxnId="{7228F469-FD87-4B2C-AA27-3A85E2097823}">
      <dgm:prSet/>
      <dgm:spPr/>
      <dgm:t>
        <a:bodyPr/>
        <a:lstStyle/>
        <a:p>
          <a:endParaRPr lang="en-US"/>
        </a:p>
      </dgm:t>
    </dgm:pt>
    <dgm:pt modelId="{69259B08-FAE6-4F92-96B2-BE10A0EB2CEE}" type="sibTrans" cxnId="{7228F469-FD87-4B2C-AA27-3A85E2097823}">
      <dgm:prSet/>
      <dgm:spPr>
        <a:solidFill>
          <a:srgbClr val="002060"/>
        </a:solidFill>
      </dgm:spPr>
      <dgm:t>
        <a:bodyPr/>
        <a:lstStyle/>
        <a:p>
          <a:endParaRPr lang="en-US"/>
        </a:p>
      </dgm:t>
    </dgm:pt>
    <dgm:pt modelId="{30D2ED7E-20A0-478E-BF2E-7556587B1C84}">
      <dgm:prSet phldrT="[Text]"/>
      <dgm:spPr>
        <a:solidFill>
          <a:srgbClr val="002060"/>
        </a:solidFill>
      </dgm:spPr>
      <dgm:t>
        <a:bodyPr/>
        <a:lstStyle/>
        <a:p>
          <a:r>
            <a:rPr lang="en-US" dirty="0"/>
            <a:t>Training</a:t>
          </a:r>
        </a:p>
      </dgm:t>
    </dgm:pt>
    <dgm:pt modelId="{1E15220B-C889-4D39-807E-EC91F19A6844}" type="parTrans" cxnId="{61E55FCD-6D8C-4A51-BD24-137E0FAB3A90}">
      <dgm:prSet/>
      <dgm:spPr/>
      <dgm:t>
        <a:bodyPr/>
        <a:lstStyle/>
        <a:p>
          <a:endParaRPr lang="en-US"/>
        </a:p>
      </dgm:t>
    </dgm:pt>
    <dgm:pt modelId="{8E30F466-A366-4C2D-A421-A8B681A69BF8}" type="sibTrans" cxnId="{61E55FCD-6D8C-4A51-BD24-137E0FAB3A90}">
      <dgm:prSet/>
      <dgm:spPr>
        <a:solidFill>
          <a:srgbClr val="002060"/>
        </a:solidFill>
      </dgm:spPr>
      <dgm:t>
        <a:bodyPr/>
        <a:lstStyle/>
        <a:p>
          <a:endParaRPr lang="en-US"/>
        </a:p>
      </dgm:t>
    </dgm:pt>
    <dgm:pt modelId="{B5D6A972-AF23-4ACB-BE3B-7F71E9A034AA}">
      <dgm:prSet phldrT="[Text]" phldr="1"/>
      <dgm:spPr>
        <a:noFill/>
        <a:ln w="57150">
          <a:solidFill>
            <a:srgbClr val="002060"/>
          </a:solidFill>
        </a:ln>
      </dgm:spPr>
      <dgm:t>
        <a:bodyPr/>
        <a:lstStyle/>
        <a:p>
          <a:endParaRPr lang="en-US" dirty="0"/>
        </a:p>
      </dgm:t>
    </dgm:pt>
    <dgm:pt modelId="{82550930-8407-4A8D-AF27-68A3D325AF2E}" type="sibTrans" cxnId="{3795A03D-6FB5-4DC6-A07F-CF23E4632950}">
      <dgm:prSet/>
      <dgm:spPr/>
      <dgm:t>
        <a:bodyPr/>
        <a:lstStyle/>
        <a:p>
          <a:endParaRPr lang="en-US"/>
        </a:p>
      </dgm:t>
    </dgm:pt>
    <dgm:pt modelId="{15223CD6-1AD7-4B36-B220-1D9527B53A72}" type="parTrans" cxnId="{3795A03D-6FB5-4DC6-A07F-CF23E4632950}">
      <dgm:prSet/>
      <dgm:spPr/>
      <dgm:t>
        <a:bodyPr/>
        <a:lstStyle/>
        <a:p>
          <a:endParaRPr lang="en-US"/>
        </a:p>
      </dgm:t>
    </dgm:pt>
    <dgm:pt modelId="{C9203F8D-E082-4CC4-BA07-7322FFDF919E}">
      <dgm:prSet phldrT="[Text]"/>
      <dgm:spPr>
        <a:solidFill>
          <a:srgbClr val="002060"/>
        </a:solidFill>
      </dgm:spPr>
      <dgm:t>
        <a:bodyPr/>
        <a:lstStyle/>
        <a:p>
          <a:r>
            <a:rPr lang="en-US" dirty="0"/>
            <a:t>Safety Culture</a:t>
          </a:r>
        </a:p>
      </dgm:t>
    </dgm:pt>
    <dgm:pt modelId="{EB9E8405-2AC2-4489-9E85-49679D19C6A0}" type="sibTrans" cxnId="{12DD8982-95B0-496A-BD8C-4986C5DF1BB6}">
      <dgm:prSet/>
      <dgm:spPr>
        <a:solidFill>
          <a:srgbClr val="002060"/>
        </a:solidFill>
      </dgm:spPr>
      <dgm:t>
        <a:bodyPr/>
        <a:lstStyle/>
        <a:p>
          <a:endParaRPr lang="en-US"/>
        </a:p>
      </dgm:t>
    </dgm:pt>
    <dgm:pt modelId="{AC963AFA-6838-4F0F-93C2-AFDB769B8531}" type="parTrans" cxnId="{12DD8982-95B0-496A-BD8C-4986C5DF1BB6}">
      <dgm:prSet/>
      <dgm:spPr/>
      <dgm:t>
        <a:bodyPr/>
        <a:lstStyle/>
        <a:p>
          <a:endParaRPr lang="en-US"/>
        </a:p>
      </dgm:t>
    </dgm:pt>
    <dgm:pt modelId="{343AB24C-7F33-46A1-8942-CB1B548A8DF9}" type="pres">
      <dgm:prSet presAssocID="{B7863ADA-A8C5-40CA-BA60-B189C9365699}" presName="Name0" presStyleCnt="0">
        <dgm:presLayoutVars>
          <dgm:chMax val="1"/>
          <dgm:dir/>
          <dgm:animLvl val="ctr"/>
          <dgm:resizeHandles val="exact"/>
        </dgm:presLayoutVars>
      </dgm:prSet>
      <dgm:spPr/>
    </dgm:pt>
    <dgm:pt modelId="{C7B5A7F8-5FBC-4042-BC99-91FBBA527096}" type="pres">
      <dgm:prSet presAssocID="{B5D6A972-AF23-4ACB-BE3B-7F71E9A034AA}" presName="centerShape" presStyleLbl="node0" presStyleIdx="0" presStyleCnt="1" custScaleX="95053" custScaleY="92181"/>
      <dgm:spPr/>
    </dgm:pt>
    <dgm:pt modelId="{150D440A-0B60-4CDD-ACD5-D925FE986DB5}" type="pres">
      <dgm:prSet presAssocID="{C9203F8D-E082-4CC4-BA07-7322FFDF919E}" presName="node" presStyleLbl="node1" presStyleIdx="0" presStyleCnt="3" custRadScaleRad="100041" custRadScaleInc="5438">
        <dgm:presLayoutVars>
          <dgm:bulletEnabled val="1"/>
        </dgm:presLayoutVars>
      </dgm:prSet>
      <dgm:spPr/>
    </dgm:pt>
    <dgm:pt modelId="{B4C6E27A-AEB5-43D6-9884-495186C1060B}" type="pres">
      <dgm:prSet presAssocID="{C9203F8D-E082-4CC4-BA07-7322FFDF919E}" presName="dummy" presStyleCnt="0"/>
      <dgm:spPr/>
    </dgm:pt>
    <dgm:pt modelId="{D732F38D-1F37-4518-935D-E05B7456AAB9}" type="pres">
      <dgm:prSet presAssocID="{EB9E8405-2AC2-4489-9E85-49679D19C6A0}" presName="sibTrans" presStyleLbl="sibTrans2D1" presStyleIdx="0" presStyleCnt="3"/>
      <dgm:spPr/>
    </dgm:pt>
    <dgm:pt modelId="{8D4F42E3-1997-4828-AC9A-6227403CA73E}" type="pres">
      <dgm:prSet presAssocID="{6A0C0735-214F-4E1E-81BE-253FE9F388B9}" presName="node" presStyleLbl="node1" presStyleIdx="1" presStyleCnt="3">
        <dgm:presLayoutVars>
          <dgm:bulletEnabled val="1"/>
        </dgm:presLayoutVars>
      </dgm:prSet>
      <dgm:spPr/>
    </dgm:pt>
    <dgm:pt modelId="{E3A23E3D-DF4F-4BAC-906D-DBD0D99652C8}" type="pres">
      <dgm:prSet presAssocID="{6A0C0735-214F-4E1E-81BE-253FE9F388B9}" presName="dummy" presStyleCnt="0"/>
      <dgm:spPr/>
    </dgm:pt>
    <dgm:pt modelId="{9C17E255-3F5E-4F50-B431-08BF43C88CE1}" type="pres">
      <dgm:prSet presAssocID="{69259B08-FAE6-4F92-96B2-BE10A0EB2CEE}" presName="sibTrans" presStyleLbl="sibTrans2D1" presStyleIdx="1" presStyleCnt="3"/>
      <dgm:spPr/>
    </dgm:pt>
    <dgm:pt modelId="{4135B36B-151E-4668-BC5B-68FE05B537E1}" type="pres">
      <dgm:prSet presAssocID="{30D2ED7E-20A0-478E-BF2E-7556587B1C84}" presName="node" presStyleLbl="node1" presStyleIdx="2" presStyleCnt="3">
        <dgm:presLayoutVars>
          <dgm:bulletEnabled val="1"/>
        </dgm:presLayoutVars>
      </dgm:prSet>
      <dgm:spPr/>
    </dgm:pt>
    <dgm:pt modelId="{3385B60C-48D9-405B-97DE-9EDD07EF3696}" type="pres">
      <dgm:prSet presAssocID="{30D2ED7E-20A0-478E-BF2E-7556587B1C84}" presName="dummy" presStyleCnt="0"/>
      <dgm:spPr/>
    </dgm:pt>
    <dgm:pt modelId="{05D45655-35ED-4EEF-9823-933022531A89}" type="pres">
      <dgm:prSet presAssocID="{8E30F466-A366-4C2D-A421-A8B681A69BF8}" presName="sibTrans" presStyleLbl="sibTrans2D1" presStyleIdx="2" presStyleCnt="3"/>
      <dgm:spPr/>
    </dgm:pt>
  </dgm:ptLst>
  <dgm:cxnLst>
    <dgm:cxn modelId="{58C0E503-96BC-4071-94FF-DA94C71F1B29}" type="presOf" srcId="{B7863ADA-A8C5-40CA-BA60-B189C9365699}" destId="{343AB24C-7F33-46A1-8942-CB1B548A8DF9}" srcOrd="0" destOrd="0" presId="urn:microsoft.com/office/officeart/2005/8/layout/radial6"/>
    <dgm:cxn modelId="{DDD2FA1C-83AE-45CB-A386-CBD0EC5B6157}" type="presOf" srcId="{6A0C0735-214F-4E1E-81BE-253FE9F388B9}" destId="{8D4F42E3-1997-4828-AC9A-6227403CA73E}" srcOrd="0" destOrd="0" presId="urn:microsoft.com/office/officeart/2005/8/layout/radial6"/>
    <dgm:cxn modelId="{6701C41F-91EB-4D2F-A2D5-F798D6222ED0}" type="presOf" srcId="{C9203F8D-E082-4CC4-BA07-7322FFDF919E}" destId="{150D440A-0B60-4CDD-ACD5-D925FE986DB5}" srcOrd="0" destOrd="0" presId="urn:microsoft.com/office/officeart/2005/8/layout/radial6"/>
    <dgm:cxn modelId="{6341AF3A-E8EE-4EE3-BA00-1EF7A5B7A6E2}" type="presOf" srcId="{8E30F466-A366-4C2D-A421-A8B681A69BF8}" destId="{05D45655-35ED-4EEF-9823-933022531A89}" srcOrd="0" destOrd="0" presId="urn:microsoft.com/office/officeart/2005/8/layout/radial6"/>
    <dgm:cxn modelId="{3795A03D-6FB5-4DC6-A07F-CF23E4632950}" srcId="{B7863ADA-A8C5-40CA-BA60-B189C9365699}" destId="{B5D6A972-AF23-4ACB-BE3B-7F71E9A034AA}" srcOrd="0" destOrd="0" parTransId="{15223CD6-1AD7-4B36-B220-1D9527B53A72}" sibTransId="{82550930-8407-4A8D-AF27-68A3D325AF2E}"/>
    <dgm:cxn modelId="{7228F469-FD87-4B2C-AA27-3A85E2097823}" srcId="{B5D6A972-AF23-4ACB-BE3B-7F71E9A034AA}" destId="{6A0C0735-214F-4E1E-81BE-253FE9F388B9}" srcOrd="1" destOrd="0" parTransId="{17BD0A67-D8B4-4ADE-BE78-AACCF5BBBB5D}" sibTransId="{69259B08-FAE6-4F92-96B2-BE10A0EB2CEE}"/>
    <dgm:cxn modelId="{F1F93882-D9B4-419D-810A-B684116B20E7}" type="presOf" srcId="{B5D6A972-AF23-4ACB-BE3B-7F71E9A034AA}" destId="{C7B5A7F8-5FBC-4042-BC99-91FBBA527096}" srcOrd="0" destOrd="0" presId="urn:microsoft.com/office/officeart/2005/8/layout/radial6"/>
    <dgm:cxn modelId="{12DD8982-95B0-496A-BD8C-4986C5DF1BB6}" srcId="{B5D6A972-AF23-4ACB-BE3B-7F71E9A034AA}" destId="{C9203F8D-E082-4CC4-BA07-7322FFDF919E}" srcOrd="0" destOrd="0" parTransId="{AC963AFA-6838-4F0F-93C2-AFDB769B8531}" sibTransId="{EB9E8405-2AC2-4489-9E85-49679D19C6A0}"/>
    <dgm:cxn modelId="{8A8E23C7-3D49-4734-BB11-5646357981F4}" type="presOf" srcId="{30D2ED7E-20A0-478E-BF2E-7556587B1C84}" destId="{4135B36B-151E-4668-BC5B-68FE05B537E1}" srcOrd="0" destOrd="0" presId="urn:microsoft.com/office/officeart/2005/8/layout/radial6"/>
    <dgm:cxn modelId="{61E55FCD-6D8C-4A51-BD24-137E0FAB3A90}" srcId="{B5D6A972-AF23-4ACB-BE3B-7F71E9A034AA}" destId="{30D2ED7E-20A0-478E-BF2E-7556587B1C84}" srcOrd="2" destOrd="0" parTransId="{1E15220B-C889-4D39-807E-EC91F19A6844}" sibTransId="{8E30F466-A366-4C2D-A421-A8B681A69BF8}"/>
    <dgm:cxn modelId="{ECA0EFDD-8A4D-411E-95B7-9E897FCD77B5}" type="presOf" srcId="{69259B08-FAE6-4F92-96B2-BE10A0EB2CEE}" destId="{9C17E255-3F5E-4F50-B431-08BF43C88CE1}" srcOrd="0" destOrd="0" presId="urn:microsoft.com/office/officeart/2005/8/layout/radial6"/>
    <dgm:cxn modelId="{35E9CFED-5143-40BC-9FA9-D1787D51DC9A}" type="presOf" srcId="{EB9E8405-2AC2-4489-9E85-49679D19C6A0}" destId="{D732F38D-1F37-4518-935D-E05B7456AAB9}" srcOrd="0" destOrd="0" presId="urn:microsoft.com/office/officeart/2005/8/layout/radial6"/>
    <dgm:cxn modelId="{4B1F2E70-80C1-4F8E-A347-73CDDC049021}" type="presParOf" srcId="{343AB24C-7F33-46A1-8942-CB1B548A8DF9}" destId="{C7B5A7F8-5FBC-4042-BC99-91FBBA527096}" srcOrd="0" destOrd="0" presId="urn:microsoft.com/office/officeart/2005/8/layout/radial6"/>
    <dgm:cxn modelId="{DFF5B64C-00EF-4BEB-9CF0-84CE461F8A97}" type="presParOf" srcId="{343AB24C-7F33-46A1-8942-CB1B548A8DF9}" destId="{150D440A-0B60-4CDD-ACD5-D925FE986DB5}" srcOrd="1" destOrd="0" presId="urn:microsoft.com/office/officeart/2005/8/layout/radial6"/>
    <dgm:cxn modelId="{76A95876-D038-4ACE-8E6C-F01BFBF098AC}" type="presParOf" srcId="{343AB24C-7F33-46A1-8942-CB1B548A8DF9}" destId="{B4C6E27A-AEB5-43D6-9884-495186C1060B}" srcOrd="2" destOrd="0" presId="urn:microsoft.com/office/officeart/2005/8/layout/radial6"/>
    <dgm:cxn modelId="{678C188B-B41F-480A-A4D1-0940BFFD67CA}" type="presParOf" srcId="{343AB24C-7F33-46A1-8942-CB1B548A8DF9}" destId="{D732F38D-1F37-4518-935D-E05B7456AAB9}" srcOrd="3" destOrd="0" presId="urn:microsoft.com/office/officeart/2005/8/layout/radial6"/>
    <dgm:cxn modelId="{26C2C223-2A35-45A1-9644-068B70DB2BDE}" type="presParOf" srcId="{343AB24C-7F33-46A1-8942-CB1B548A8DF9}" destId="{8D4F42E3-1997-4828-AC9A-6227403CA73E}" srcOrd="4" destOrd="0" presId="urn:microsoft.com/office/officeart/2005/8/layout/radial6"/>
    <dgm:cxn modelId="{680D7FC0-8544-4DAE-A07B-61A2EF77DB6C}" type="presParOf" srcId="{343AB24C-7F33-46A1-8942-CB1B548A8DF9}" destId="{E3A23E3D-DF4F-4BAC-906D-DBD0D99652C8}" srcOrd="5" destOrd="0" presId="urn:microsoft.com/office/officeart/2005/8/layout/radial6"/>
    <dgm:cxn modelId="{FF201BFC-89EF-4D08-BFCC-34EEBAF29B82}" type="presParOf" srcId="{343AB24C-7F33-46A1-8942-CB1B548A8DF9}" destId="{9C17E255-3F5E-4F50-B431-08BF43C88CE1}" srcOrd="6" destOrd="0" presId="urn:microsoft.com/office/officeart/2005/8/layout/radial6"/>
    <dgm:cxn modelId="{4C6591D1-04B1-41D5-8570-68AFFDEC8C21}" type="presParOf" srcId="{343AB24C-7F33-46A1-8942-CB1B548A8DF9}" destId="{4135B36B-151E-4668-BC5B-68FE05B537E1}" srcOrd="7" destOrd="0" presId="urn:microsoft.com/office/officeart/2005/8/layout/radial6"/>
    <dgm:cxn modelId="{FD242524-015E-42B9-B232-BC69C752E91D}" type="presParOf" srcId="{343AB24C-7F33-46A1-8942-CB1B548A8DF9}" destId="{3385B60C-48D9-405B-97DE-9EDD07EF3696}" srcOrd="8" destOrd="0" presId="urn:microsoft.com/office/officeart/2005/8/layout/radial6"/>
    <dgm:cxn modelId="{E12A56B9-D3FC-4547-9267-C8C4B92264CA}" type="presParOf" srcId="{343AB24C-7F33-46A1-8942-CB1B548A8DF9}" destId="{05D45655-35ED-4EEF-9823-933022531A89}"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B99B05-622D-4B63-A286-54673EED7870}"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C0F9E355-D858-466F-B49C-EBE52C64E1B6}">
      <dgm:prSet custT="1"/>
      <dgm:spPr>
        <a:solidFill>
          <a:srgbClr val="0D3672"/>
        </a:solidFill>
      </dgm:spPr>
      <dgm:t>
        <a:bodyPr/>
        <a:lstStyle/>
        <a:p>
          <a:r>
            <a:rPr lang="en-US" sz="1800" dirty="0"/>
            <a:t>A fall by a patient</a:t>
          </a:r>
        </a:p>
      </dgm:t>
    </dgm:pt>
    <dgm:pt modelId="{67238CB6-58EE-4658-BB25-C782D90558C4}" type="parTrans" cxnId="{50217B77-3F93-4D98-8D75-F1D1BC17A016}">
      <dgm:prSet/>
      <dgm:spPr/>
      <dgm:t>
        <a:bodyPr/>
        <a:lstStyle/>
        <a:p>
          <a:endParaRPr lang="en-US" sz="1600"/>
        </a:p>
      </dgm:t>
    </dgm:pt>
    <dgm:pt modelId="{1AAED05F-1DD5-44CF-8ED4-AE57DA54C362}" type="sibTrans" cxnId="{50217B77-3F93-4D98-8D75-F1D1BC17A016}">
      <dgm:prSet/>
      <dgm:spPr/>
      <dgm:t>
        <a:bodyPr/>
        <a:lstStyle/>
        <a:p>
          <a:endParaRPr lang="en-US" sz="1600"/>
        </a:p>
      </dgm:t>
    </dgm:pt>
    <dgm:pt modelId="{1AA9AF8C-3516-4183-BD85-400136A6559F}">
      <dgm:prSet custT="1"/>
      <dgm:spPr>
        <a:solidFill>
          <a:srgbClr val="0D3672"/>
        </a:solidFill>
      </dgm:spPr>
      <dgm:t>
        <a:bodyPr/>
        <a:lstStyle/>
        <a:p>
          <a:r>
            <a:rPr lang="en-US" sz="1800" dirty="0"/>
            <a:t>Medication error &amp; near misses, or adverse drug events</a:t>
          </a:r>
        </a:p>
      </dgm:t>
    </dgm:pt>
    <dgm:pt modelId="{9A320565-4843-4D08-BAE6-BCA2A0DB9708}" type="parTrans" cxnId="{8A00CF66-6D9E-4420-9799-5BBCB8C8EE84}">
      <dgm:prSet/>
      <dgm:spPr/>
      <dgm:t>
        <a:bodyPr/>
        <a:lstStyle/>
        <a:p>
          <a:endParaRPr lang="en-US" sz="1600"/>
        </a:p>
      </dgm:t>
    </dgm:pt>
    <dgm:pt modelId="{69268901-3A34-433F-9260-769B4A532DC5}" type="sibTrans" cxnId="{8A00CF66-6D9E-4420-9799-5BBCB8C8EE84}">
      <dgm:prSet/>
      <dgm:spPr/>
      <dgm:t>
        <a:bodyPr/>
        <a:lstStyle/>
        <a:p>
          <a:endParaRPr lang="en-US" sz="1600"/>
        </a:p>
      </dgm:t>
    </dgm:pt>
    <dgm:pt modelId="{24968D9A-71C9-4577-91E4-90043A42619D}">
      <dgm:prSet custT="1"/>
      <dgm:spPr>
        <a:solidFill>
          <a:srgbClr val="0D3672"/>
        </a:solidFill>
      </dgm:spPr>
      <dgm:t>
        <a:bodyPr/>
        <a:lstStyle/>
        <a:p>
          <a:r>
            <a:rPr lang="en-US" sz="1800" dirty="0"/>
            <a:t>Specimen related issues, or pressure injuries</a:t>
          </a:r>
        </a:p>
      </dgm:t>
    </dgm:pt>
    <dgm:pt modelId="{3C8C50E3-4214-423D-9EB0-FC43B4606E45}" type="parTrans" cxnId="{EFB16581-0906-4172-B80A-32A33E0C4C84}">
      <dgm:prSet/>
      <dgm:spPr/>
      <dgm:t>
        <a:bodyPr/>
        <a:lstStyle/>
        <a:p>
          <a:endParaRPr lang="en-US"/>
        </a:p>
      </dgm:t>
    </dgm:pt>
    <dgm:pt modelId="{A36B6337-C122-4E66-8B42-6E9E999BB88F}" type="sibTrans" cxnId="{EFB16581-0906-4172-B80A-32A33E0C4C84}">
      <dgm:prSet/>
      <dgm:spPr/>
      <dgm:t>
        <a:bodyPr/>
        <a:lstStyle/>
        <a:p>
          <a:endParaRPr lang="en-US"/>
        </a:p>
      </dgm:t>
    </dgm:pt>
    <dgm:pt modelId="{BA0BF1C2-D425-458C-BBB3-16F6792A7C2E}">
      <dgm:prSet custT="1"/>
      <dgm:spPr>
        <a:solidFill>
          <a:srgbClr val="0D3672"/>
        </a:solidFill>
      </dgm:spPr>
      <dgm:t>
        <a:bodyPr/>
        <a:lstStyle/>
        <a:p>
          <a:r>
            <a:rPr lang="en-US" sz="1800" dirty="0"/>
            <a:t>Equipment malfunction, hazardous conditions, or any risk in the environment of care</a:t>
          </a:r>
        </a:p>
      </dgm:t>
    </dgm:pt>
    <dgm:pt modelId="{75004336-71CE-4980-81F2-E98E08807BC3}" type="parTrans" cxnId="{DF3BD43A-73BB-4903-AB4D-4EA42E13CDE6}">
      <dgm:prSet/>
      <dgm:spPr/>
      <dgm:t>
        <a:bodyPr/>
        <a:lstStyle/>
        <a:p>
          <a:endParaRPr lang="en-US"/>
        </a:p>
      </dgm:t>
    </dgm:pt>
    <dgm:pt modelId="{39B22AB0-C129-422D-8B8D-3FCAB72B3389}" type="sibTrans" cxnId="{DF3BD43A-73BB-4903-AB4D-4EA42E13CDE6}">
      <dgm:prSet/>
      <dgm:spPr/>
      <dgm:t>
        <a:bodyPr/>
        <a:lstStyle/>
        <a:p>
          <a:endParaRPr lang="en-US"/>
        </a:p>
      </dgm:t>
    </dgm:pt>
    <dgm:pt modelId="{9852DAAF-0D6B-405D-8687-7435704E596A}" type="pres">
      <dgm:prSet presAssocID="{4DB99B05-622D-4B63-A286-54673EED7870}" presName="linear" presStyleCnt="0">
        <dgm:presLayoutVars>
          <dgm:dir/>
          <dgm:resizeHandles val="exact"/>
        </dgm:presLayoutVars>
      </dgm:prSet>
      <dgm:spPr/>
    </dgm:pt>
    <dgm:pt modelId="{DCC679FE-9095-4B9B-AF29-ED64F526E6A0}" type="pres">
      <dgm:prSet presAssocID="{C0F9E355-D858-466F-B49C-EBE52C64E1B6}" presName="comp" presStyleCnt="0"/>
      <dgm:spPr/>
    </dgm:pt>
    <dgm:pt modelId="{5B75E888-1179-4A2F-B460-CDBF07075B9D}" type="pres">
      <dgm:prSet presAssocID="{C0F9E355-D858-466F-B49C-EBE52C64E1B6}" presName="box" presStyleLbl="node1" presStyleIdx="0" presStyleCnt="4"/>
      <dgm:spPr/>
    </dgm:pt>
    <dgm:pt modelId="{13775DB9-49E8-466E-A418-38D5DD346966}" type="pres">
      <dgm:prSet presAssocID="{C0F9E355-D858-466F-B49C-EBE52C64E1B6}" presName="img" presStyleLbl="fgImgPlace1" presStyleIdx="0" presStyleCnt="4"/>
      <dgm:spPr>
        <a:blipFill rotWithShape="0">
          <a:blip xmlns:r="http://schemas.openxmlformats.org/officeDocument/2006/relationships" r:embed="rId1"/>
          <a:stretch>
            <a:fillRect/>
          </a:stretch>
        </a:blipFill>
      </dgm:spPr>
    </dgm:pt>
    <dgm:pt modelId="{B067840A-42CF-4259-A1A8-86CF93AEED4A}" type="pres">
      <dgm:prSet presAssocID="{C0F9E355-D858-466F-B49C-EBE52C64E1B6}" presName="text" presStyleLbl="node1" presStyleIdx="0" presStyleCnt="4">
        <dgm:presLayoutVars>
          <dgm:bulletEnabled val="1"/>
        </dgm:presLayoutVars>
      </dgm:prSet>
      <dgm:spPr/>
    </dgm:pt>
    <dgm:pt modelId="{E8D70A36-BA9C-40B3-9DD5-3233663D69AC}" type="pres">
      <dgm:prSet presAssocID="{1AAED05F-1DD5-44CF-8ED4-AE57DA54C362}" presName="spacer" presStyleCnt="0"/>
      <dgm:spPr/>
    </dgm:pt>
    <dgm:pt modelId="{DD6A147E-7883-439D-9E8D-9997E0A70C2F}" type="pres">
      <dgm:prSet presAssocID="{1AA9AF8C-3516-4183-BD85-400136A6559F}" presName="comp" presStyleCnt="0"/>
      <dgm:spPr/>
    </dgm:pt>
    <dgm:pt modelId="{EABB68C1-57CC-4527-B214-04B81FFAAFCD}" type="pres">
      <dgm:prSet presAssocID="{1AA9AF8C-3516-4183-BD85-400136A6559F}" presName="box" presStyleLbl="node1" presStyleIdx="1" presStyleCnt="4"/>
      <dgm:spPr/>
    </dgm:pt>
    <dgm:pt modelId="{A0396279-2533-4DC7-9997-0E0EB47D2B69}" type="pres">
      <dgm:prSet presAssocID="{1AA9AF8C-3516-4183-BD85-400136A6559F}" presName="img" presStyleLbl="fgImgPlace1" presStyleIdx="1" presStyleCnt="4" custLinFactNeighborX="2427" custLinFactNeighborY="-762"/>
      <dgm:spPr>
        <a:blipFill rotWithShape="0">
          <a:blip xmlns:r="http://schemas.openxmlformats.org/officeDocument/2006/relationships" r:embed="rId2"/>
          <a:stretch>
            <a:fillRect/>
          </a:stretch>
        </a:blipFill>
        <a:ln>
          <a:noFill/>
        </a:ln>
      </dgm:spPr>
    </dgm:pt>
    <dgm:pt modelId="{5F5EA8C0-B2F7-45CF-AB97-6D423ACCD50B}" type="pres">
      <dgm:prSet presAssocID="{1AA9AF8C-3516-4183-BD85-400136A6559F}" presName="text" presStyleLbl="node1" presStyleIdx="1" presStyleCnt="4">
        <dgm:presLayoutVars>
          <dgm:bulletEnabled val="1"/>
        </dgm:presLayoutVars>
      </dgm:prSet>
      <dgm:spPr/>
    </dgm:pt>
    <dgm:pt modelId="{2EF402EC-762D-421C-BFF8-78CD1A66F5B1}" type="pres">
      <dgm:prSet presAssocID="{69268901-3A34-433F-9260-769B4A532DC5}" presName="spacer" presStyleCnt="0"/>
      <dgm:spPr/>
    </dgm:pt>
    <dgm:pt modelId="{675315A7-2F75-4B43-AF58-F5510A621186}" type="pres">
      <dgm:prSet presAssocID="{24968D9A-71C9-4577-91E4-90043A42619D}" presName="comp" presStyleCnt="0"/>
      <dgm:spPr/>
    </dgm:pt>
    <dgm:pt modelId="{1AACC02F-4759-40B0-AD80-F371CE9E77C6}" type="pres">
      <dgm:prSet presAssocID="{24968D9A-71C9-4577-91E4-90043A42619D}" presName="box" presStyleLbl="node1" presStyleIdx="2" presStyleCnt="4"/>
      <dgm:spPr/>
    </dgm:pt>
    <dgm:pt modelId="{94283C82-31BF-437B-8218-7AC466C9672A}" type="pres">
      <dgm:prSet presAssocID="{24968D9A-71C9-4577-91E4-90043A42619D}" presName="img" presStyleLbl="fgImgPlace1" presStyleIdx="2" presStyleCnt="4"/>
      <dgm:spPr>
        <a:blipFill rotWithShape="0">
          <a:blip xmlns:r="http://schemas.openxmlformats.org/officeDocument/2006/relationships" r:embed="rId3"/>
          <a:stretch>
            <a:fillRect/>
          </a:stretch>
        </a:blipFill>
      </dgm:spPr>
    </dgm:pt>
    <dgm:pt modelId="{B63455AC-4579-4787-8D59-7909BF1BC01D}" type="pres">
      <dgm:prSet presAssocID="{24968D9A-71C9-4577-91E4-90043A42619D}" presName="text" presStyleLbl="node1" presStyleIdx="2" presStyleCnt="4">
        <dgm:presLayoutVars>
          <dgm:bulletEnabled val="1"/>
        </dgm:presLayoutVars>
      </dgm:prSet>
      <dgm:spPr/>
    </dgm:pt>
    <dgm:pt modelId="{AF434874-1C89-4240-A1C2-46B3BACEAB13}" type="pres">
      <dgm:prSet presAssocID="{A36B6337-C122-4E66-8B42-6E9E999BB88F}" presName="spacer" presStyleCnt="0"/>
      <dgm:spPr/>
    </dgm:pt>
    <dgm:pt modelId="{ABF5FC80-3DEE-42F4-8DE1-CB43403DEE82}" type="pres">
      <dgm:prSet presAssocID="{BA0BF1C2-D425-458C-BBB3-16F6792A7C2E}" presName="comp" presStyleCnt="0"/>
      <dgm:spPr/>
    </dgm:pt>
    <dgm:pt modelId="{1FD55DE0-E814-4C42-944D-5B88CA256261}" type="pres">
      <dgm:prSet presAssocID="{BA0BF1C2-D425-458C-BBB3-16F6792A7C2E}" presName="box" presStyleLbl="node1" presStyleIdx="3" presStyleCnt="4"/>
      <dgm:spPr/>
    </dgm:pt>
    <dgm:pt modelId="{738EA33A-F3C7-4A50-B317-DF57EBDEA336}" type="pres">
      <dgm:prSet presAssocID="{BA0BF1C2-D425-458C-BBB3-16F6792A7C2E}" presName="img" presStyleLbl="fgImgPlace1" presStyleIdx="3" presStyleCnt="4"/>
      <dgm:spPr>
        <a:blipFill rotWithShape="0">
          <a:blip xmlns:r="http://schemas.openxmlformats.org/officeDocument/2006/relationships" r:embed="rId4"/>
          <a:stretch>
            <a:fillRect/>
          </a:stretch>
        </a:blipFill>
      </dgm:spPr>
    </dgm:pt>
    <dgm:pt modelId="{3B42C956-5709-4568-BD62-03128B71CAD0}" type="pres">
      <dgm:prSet presAssocID="{BA0BF1C2-D425-458C-BBB3-16F6792A7C2E}" presName="text" presStyleLbl="node1" presStyleIdx="3" presStyleCnt="4">
        <dgm:presLayoutVars>
          <dgm:bulletEnabled val="1"/>
        </dgm:presLayoutVars>
      </dgm:prSet>
      <dgm:spPr/>
    </dgm:pt>
  </dgm:ptLst>
  <dgm:cxnLst>
    <dgm:cxn modelId="{C4C3A323-B713-4627-94B0-42D3552C9A0D}" type="presOf" srcId="{1AA9AF8C-3516-4183-BD85-400136A6559F}" destId="{EABB68C1-57CC-4527-B214-04B81FFAAFCD}" srcOrd="0" destOrd="0" presId="urn:microsoft.com/office/officeart/2005/8/layout/vList4#1"/>
    <dgm:cxn modelId="{DF3BD43A-73BB-4903-AB4D-4EA42E13CDE6}" srcId="{4DB99B05-622D-4B63-A286-54673EED7870}" destId="{BA0BF1C2-D425-458C-BBB3-16F6792A7C2E}" srcOrd="3" destOrd="0" parTransId="{75004336-71CE-4980-81F2-E98E08807BC3}" sibTransId="{39B22AB0-C129-422D-8B8D-3FCAB72B3389}"/>
    <dgm:cxn modelId="{FE4B793B-ADEC-4C0F-A1F5-4C12866ED39D}" type="presOf" srcId="{C0F9E355-D858-466F-B49C-EBE52C64E1B6}" destId="{B067840A-42CF-4259-A1A8-86CF93AEED4A}" srcOrd="1" destOrd="0" presId="urn:microsoft.com/office/officeart/2005/8/layout/vList4#1"/>
    <dgm:cxn modelId="{6F83CE53-FFB4-43D1-A617-6F591CE6DE2B}" type="presOf" srcId="{4DB99B05-622D-4B63-A286-54673EED7870}" destId="{9852DAAF-0D6B-405D-8687-7435704E596A}" srcOrd="0" destOrd="0" presId="urn:microsoft.com/office/officeart/2005/8/layout/vList4#1"/>
    <dgm:cxn modelId="{8A00CF66-6D9E-4420-9799-5BBCB8C8EE84}" srcId="{4DB99B05-622D-4B63-A286-54673EED7870}" destId="{1AA9AF8C-3516-4183-BD85-400136A6559F}" srcOrd="1" destOrd="0" parTransId="{9A320565-4843-4D08-BAE6-BCA2A0DB9708}" sibTransId="{69268901-3A34-433F-9260-769B4A532DC5}"/>
    <dgm:cxn modelId="{6A068D74-278F-43CF-A35C-CD9915BF2138}" type="presOf" srcId="{24968D9A-71C9-4577-91E4-90043A42619D}" destId="{1AACC02F-4759-40B0-AD80-F371CE9E77C6}" srcOrd="0" destOrd="0" presId="urn:microsoft.com/office/officeart/2005/8/layout/vList4#1"/>
    <dgm:cxn modelId="{48D63C77-3397-43E6-B511-CB3F4EB792DB}" type="presOf" srcId="{24968D9A-71C9-4577-91E4-90043A42619D}" destId="{B63455AC-4579-4787-8D59-7909BF1BC01D}" srcOrd="1" destOrd="0" presId="urn:microsoft.com/office/officeart/2005/8/layout/vList4#1"/>
    <dgm:cxn modelId="{50217B77-3F93-4D98-8D75-F1D1BC17A016}" srcId="{4DB99B05-622D-4B63-A286-54673EED7870}" destId="{C0F9E355-D858-466F-B49C-EBE52C64E1B6}" srcOrd="0" destOrd="0" parTransId="{67238CB6-58EE-4658-BB25-C782D90558C4}" sibTransId="{1AAED05F-1DD5-44CF-8ED4-AE57DA54C362}"/>
    <dgm:cxn modelId="{EFB16581-0906-4172-B80A-32A33E0C4C84}" srcId="{4DB99B05-622D-4B63-A286-54673EED7870}" destId="{24968D9A-71C9-4577-91E4-90043A42619D}" srcOrd="2" destOrd="0" parTransId="{3C8C50E3-4214-423D-9EB0-FC43B4606E45}" sibTransId="{A36B6337-C122-4E66-8B42-6E9E999BB88F}"/>
    <dgm:cxn modelId="{AF80AF9E-57CB-496A-86CA-23934F38702C}" type="presOf" srcId="{1AA9AF8C-3516-4183-BD85-400136A6559F}" destId="{5F5EA8C0-B2F7-45CF-AB97-6D423ACCD50B}" srcOrd="1" destOrd="0" presId="urn:microsoft.com/office/officeart/2005/8/layout/vList4#1"/>
    <dgm:cxn modelId="{2C01FAB7-D688-4FE5-8897-D776FA2923BC}" type="presOf" srcId="{BA0BF1C2-D425-458C-BBB3-16F6792A7C2E}" destId="{1FD55DE0-E814-4C42-944D-5B88CA256261}" srcOrd="0" destOrd="0" presId="urn:microsoft.com/office/officeart/2005/8/layout/vList4#1"/>
    <dgm:cxn modelId="{74295BDF-6AF3-4225-89A7-BB8EFC136F62}" type="presOf" srcId="{C0F9E355-D858-466F-B49C-EBE52C64E1B6}" destId="{5B75E888-1179-4A2F-B460-CDBF07075B9D}" srcOrd="0" destOrd="0" presId="urn:microsoft.com/office/officeart/2005/8/layout/vList4#1"/>
    <dgm:cxn modelId="{E58D4BEB-3654-4901-A55B-3B2303F9C80B}" type="presOf" srcId="{BA0BF1C2-D425-458C-BBB3-16F6792A7C2E}" destId="{3B42C956-5709-4568-BD62-03128B71CAD0}" srcOrd="1" destOrd="0" presId="urn:microsoft.com/office/officeart/2005/8/layout/vList4#1"/>
    <dgm:cxn modelId="{752439EB-FA44-4283-A9B9-C5C59C178ACC}" type="presParOf" srcId="{9852DAAF-0D6B-405D-8687-7435704E596A}" destId="{DCC679FE-9095-4B9B-AF29-ED64F526E6A0}" srcOrd="0" destOrd="0" presId="urn:microsoft.com/office/officeart/2005/8/layout/vList4#1"/>
    <dgm:cxn modelId="{805387EB-0E07-4680-AF2D-E6485C4E16DC}" type="presParOf" srcId="{DCC679FE-9095-4B9B-AF29-ED64F526E6A0}" destId="{5B75E888-1179-4A2F-B460-CDBF07075B9D}" srcOrd="0" destOrd="0" presId="urn:microsoft.com/office/officeart/2005/8/layout/vList4#1"/>
    <dgm:cxn modelId="{C0AFEF6E-D891-4C5F-A71A-0099A0F44C47}" type="presParOf" srcId="{DCC679FE-9095-4B9B-AF29-ED64F526E6A0}" destId="{13775DB9-49E8-466E-A418-38D5DD346966}" srcOrd="1" destOrd="0" presId="urn:microsoft.com/office/officeart/2005/8/layout/vList4#1"/>
    <dgm:cxn modelId="{FEA7563E-19FC-44E6-8C73-63D241EAE523}" type="presParOf" srcId="{DCC679FE-9095-4B9B-AF29-ED64F526E6A0}" destId="{B067840A-42CF-4259-A1A8-86CF93AEED4A}" srcOrd="2" destOrd="0" presId="urn:microsoft.com/office/officeart/2005/8/layout/vList4#1"/>
    <dgm:cxn modelId="{C462C309-4916-445E-8105-02F3E0BB4512}" type="presParOf" srcId="{9852DAAF-0D6B-405D-8687-7435704E596A}" destId="{E8D70A36-BA9C-40B3-9DD5-3233663D69AC}" srcOrd="1" destOrd="0" presId="urn:microsoft.com/office/officeart/2005/8/layout/vList4#1"/>
    <dgm:cxn modelId="{A273A332-F187-46DD-9A21-0DC46318D7E1}" type="presParOf" srcId="{9852DAAF-0D6B-405D-8687-7435704E596A}" destId="{DD6A147E-7883-439D-9E8D-9997E0A70C2F}" srcOrd="2" destOrd="0" presId="urn:microsoft.com/office/officeart/2005/8/layout/vList4#1"/>
    <dgm:cxn modelId="{14BE3A7D-BC83-45D6-9432-1A46BB102171}" type="presParOf" srcId="{DD6A147E-7883-439D-9E8D-9997E0A70C2F}" destId="{EABB68C1-57CC-4527-B214-04B81FFAAFCD}" srcOrd="0" destOrd="0" presId="urn:microsoft.com/office/officeart/2005/8/layout/vList4#1"/>
    <dgm:cxn modelId="{C84F5D23-5B54-4325-AA0D-312C726260CE}" type="presParOf" srcId="{DD6A147E-7883-439D-9E8D-9997E0A70C2F}" destId="{A0396279-2533-4DC7-9997-0E0EB47D2B69}" srcOrd="1" destOrd="0" presId="urn:microsoft.com/office/officeart/2005/8/layout/vList4#1"/>
    <dgm:cxn modelId="{DEE46B71-546E-44A7-A8E9-07983BA42BD9}" type="presParOf" srcId="{DD6A147E-7883-439D-9E8D-9997E0A70C2F}" destId="{5F5EA8C0-B2F7-45CF-AB97-6D423ACCD50B}" srcOrd="2" destOrd="0" presId="urn:microsoft.com/office/officeart/2005/8/layout/vList4#1"/>
    <dgm:cxn modelId="{766A863F-EFFD-401C-8545-C5E3E5706143}" type="presParOf" srcId="{9852DAAF-0D6B-405D-8687-7435704E596A}" destId="{2EF402EC-762D-421C-BFF8-78CD1A66F5B1}" srcOrd="3" destOrd="0" presId="urn:microsoft.com/office/officeart/2005/8/layout/vList4#1"/>
    <dgm:cxn modelId="{B948B214-2875-49AF-80D7-931F6CD3FAA2}" type="presParOf" srcId="{9852DAAF-0D6B-405D-8687-7435704E596A}" destId="{675315A7-2F75-4B43-AF58-F5510A621186}" srcOrd="4" destOrd="0" presId="urn:microsoft.com/office/officeart/2005/8/layout/vList4#1"/>
    <dgm:cxn modelId="{7EF343BC-C2F3-466E-94EA-161E0FFEAB24}" type="presParOf" srcId="{675315A7-2F75-4B43-AF58-F5510A621186}" destId="{1AACC02F-4759-40B0-AD80-F371CE9E77C6}" srcOrd="0" destOrd="0" presId="urn:microsoft.com/office/officeart/2005/8/layout/vList4#1"/>
    <dgm:cxn modelId="{499BCCFB-FDF1-46E1-A86A-8E22AA8B0E07}" type="presParOf" srcId="{675315A7-2F75-4B43-AF58-F5510A621186}" destId="{94283C82-31BF-437B-8218-7AC466C9672A}" srcOrd="1" destOrd="0" presId="urn:microsoft.com/office/officeart/2005/8/layout/vList4#1"/>
    <dgm:cxn modelId="{0C14EF05-79FB-44B0-8DE0-34971AEF28C6}" type="presParOf" srcId="{675315A7-2F75-4B43-AF58-F5510A621186}" destId="{B63455AC-4579-4787-8D59-7909BF1BC01D}" srcOrd="2" destOrd="0" presId="urn:microsoft.com/office/officeart/2005/8/layout/vList4#1"/>
    <dgm:cxn modelId="{B4B67FFE-DEC4-4DBE-92FD-1D039ECD7B36}" type="presParOf" srcId="{9852DAAF-0D6B-405D-8687-7435704E596A}" destId="{AF434874-1C89-4240-A1C2-46B3BACEAB13}" srcOrd="5" destOrd="0" presId="urn:microsoft.com/office/officeart/2005/8/layout/vList4#1"/>
    <dgm:cxn modelId="{E1805DB1-37B5-4592-B052-7B209D26501A}" type="presParOf" srcId="{9852DAAF-0D6B-405D-8687-7435704E596A}" destId="{ABF5FC80-3DEE-42F4-8DE1-CB43403DEE82}" srcOrd="6" destOrd="0" presId="urn:microsoft.com/office/officeart/2005/8/layout/vList4#1"/>
    <dgm:cxn modelId="{65599A63-9C9C-4F38-BE09-C614081BA7EB}" type="presParOf" srcId="{ABF5FC80-3DEE-42F4-8DE1-CB43403DEE82}" destId="{1FD55DE0-E814-4C42-944D-5B88CA256261}" srcOrd="0" destOrd="0" presId="urn:microsoft.com/office/officeart/2005/8/layout/vList4#1"/>
    <dgm:cxn modelId="{572B306A-9267-4A62-B675-6A882EF3B2F7}" type="presParOf" srcId="{ABF5FC80-3DEE-42F4-8DE1-CB43403DEE82}" destId="{738EA33A-F3C7-4A50-B317-DF57EBDEA336}" srcOrd="1" destOrd="0" presId="urn:microsoft.com/office/officeart/2005/8/layout/vList4#1"/>
    <dgm:cxn modelId="{A08B879B-1135-4E02-8539-7CAA27685A71}" type="presParOf" srcId="{ABF5FC80-3DEE-42F4-8DE1-CB43403DEE82}" destId="{3B42C956-5709-4568-BD62-03128B71CAD0}"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B99B05-622D-4B63-A286-54673EED7870}"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C0F9E355-D858-466F-B49C-EBE52C64E1B6}">
      <dgm:prSet custT="1"/>
      <dgm:spPr>
        <a:solidFill>
          <a:srgbClr val="0D3672"/>
        </a:solidFill>
      </dgm:spPr>
      <dgm:t>
        <a:bodyPr/>
        <a:lstStyle/>
        <a:p>
          <a:r>
            <a:rPr lang="en-US" sz="1800" dirty="0"/>
            <a:t>An unexpected complication or death</a:t>
          </a:r>
        </a:p>
      </dgm:t>
    </dgm:pt>
    <dgm:pt modelId="{67238CB6-58EE-4658-BB25-C782D90558C4}" type="parTrans" cxnId="{50217B77-3F93-4D98-8D75-F1D1BC17A016}">
      <dgm:prSet/>
      <dgm:spPr/>
      <dgm:t>
        <a:bodyPr/>
        <a:lstStyle/>
        <a:p>
          <a:endParaRPr lang="en-US" sz="1600"/>
        </a:p>
      </dgm:t>
    </dgm:pt>
    <dgm:pt modelId="{1AAED05F-1DD5-44CF-8ED4-AE57DA54C362}" type="sibTrans" cxnId="{50217B77-3F93-4D98-8D75-F1D1BC17A016}">
      <dgm:prSet/>
      <dgm:spPr/>
      <dgm:t>
        <a:bodyPr/>
        <a:lstStyle/>
        <a:p>
          <a:endParaRPr lang="en-US" sz="1600"/>
        </a:p>
      </dgm:t>
    </dgm:pt>
    <dgm:pt modelId="{1AA9AF8C-3516-4183-BD85-400136A6559F}">
      <dgm:prSet custT="1"/>
      <dgm:spPr>
        <a:solidFill>
          <a:srgbClr val="0D3672"/>
        </a:solidFill>
      </dgm:spPr>
      <dgm:t>
        <a:bodyPr/>
        <a:lstStyle/>
        <a:p>
          <a:r>
            <a:rPr lang="en-US" sz="1800" dirty="0"/>
            <a:t>Communication or system issues which effect delivery of care </a:t>
          </a:r>
        </a:p>
      </dgm:t>
    </dgm:pt>
    <dgm:pt modelId="{9A320565-4843-4D08-BAE6-BCA2A0DB9708}" type="parTrans" cxnId="{8A00CF66-6D9E-4420-9799-5BBCB8C8EE84}">
      <dgm:prSet/>
      <dgm:spPr/>
      <dgm:t>
        <a:bodyPr/>
        <a:lstStyle/>
        <a:p>
          <a:endParaRPr lang="en-US" sz="1600"/>
        </a:p>
      </dgm:t>
    </dgm:pt>
    <dgm:pt modelId="{69268901-3A34-433F-9260-769B4A532DC5}" type="sibTrans" cxnId="{8A00CF66-6D9E-4420-9799-5BBCB8C8EE84}">
      <dgm:prSet/>
      <dgm:spPr/>
      <dgm:t>
        <a:bodyPr/>
        <a:lstStyle/>
        <a:p>
          <a:endParaRPr lang="en-US" sz="1600"/>
        </a:p>
      </dgm:t>
    </dgm:pt>
    <dgm:pt modelId="{24968D9A-71C9-4577-91E4-90043A42619D}">
      <dgm:prSet custT="1"/>
      <dgm:spPr>
        <a:solidFill>
          <a:srgbClr val="0D3672"/>
        </a:solidFill>
      </dgm:spPr>
      <dgm:t>
        <a:bodyPr/>
        <a:lstStyle/>
        <a:p>
          <a:r>
            <a:rPr lang="en-US" sz="1800" dirty="0"/>
            <a:t>Employee/affiliate injury, contact, or professionalism incidents</a:t>
          </a:r>
        </a:p>
      </dgm:t>
    </dgm:pt>
    <dgm:pt modelId="{3C8C50E3-4214-423D-9EB0-FC43B4606E45}" type="parTrans" cxnId="{EFB16581-0906-4172-B80A-32A33E0C4C84}">
      <dgm:prSet/>
      <dgm:spPr/>
      <dgm:t>
        <a:bodyPr/>
        <a:lstStyle/>
        <a:p>
          <a:endParaRPr lang="en-US"/>
        </a:p>
      </dgm:t>
    </dgm:pt>
    <dgm:pt modelId="{A36B6337-C122-4E66-8B42-6E9E999BB88F}" type="sibTrans" cxnId="{EFB16581-0906-4172-B80A-32A33E0C4C84}">
      <dgm:prSet/>
      <dgm:spPr/>
      <dgm:t>
        <a:bodyPr/>
        <a:lstStyle/>
        <a:p>
          <a:endParaRPr lang="en-US"/>
        </a:p>
      </dgm:t>
    </dgm:pt>
    <dgm:pt modelId="{BA0BF1C2-D425-458C-BBB3-16F6792A7C2E}">
      <dgm:prSet custT="1"/>
      <dgm:spPr>
        <a:solidFill>
          <a:srgbClr val="0D3672"/>
        </a:solidFill>
      </dgm:spPr>
      <dgm:t>
        <a:bodyPr/>
        <a:lstStyle/>
        <a:p>
          <a:r>
            <a:rPr lang="en-US" sz="1800" dirty="0"/>
            <a:t>Any medical defect or error</a:t>
          </a:r>
        </a:p>
      </dgm:t>
    </dgm:pt>
    <dgm:pt modelId="{75004336-71CE-4980-81F2-E98E08807BC3}" type="parTrans" cxnId="{DF3BD43A-73BB-4903-AB4D-4EA42E13CDE6}">
      <dgm:prSet/>
      <dgm:spPr/>
      <dgm:t>
        <a:bodyPr/>
        <a:lstStyle/>
        <a:p>
          <a:endParaRPr lang="en-US"/>
        </a:p>
      </dgm:t>
    </dgm:pt>
    <dgm:pt modelId="{39B22AB0-C129-422D-8B8D-3FCAB72B3389}" type="sibTrans" cxnId="{DF3BD43A-73BB-4903-AB4D-4EA42E13CDE6}">
      <dgm:prSet/>
      <dgm:spPr/>
      <dgm:t>
        <a:bodyPr/>
        <a:lstStyle/>
        <a:p>
          <a:endParaRPr lang="en-US"/>
        </a:p>
      </dgm:t>
    </dgm:pt>
    <dgm:pt modelId="{9852DAAF-0D6B-405D-8687-7435704E596A}" type="pres">
      <dgm:prSet presAssocID="{4DB99B05-622D-4B63-A286-54673EED7870}" presName="linear" presStyleCnt="0">
        <dgm:presLayoutVars>
          <dgm:dir/>
          <dgm:resizeHandles val="exact"/>
        </dgm:presLayoutVars>
      </dgm:prSet>
      <dgm:spPr/>
    </dgm:pt>
    <dgm:pt modelId="{DCC679FE-9095-4B9B-AF29-ED64F526E6A0}" type="pres">
      <dgm:prSet presAssocID="{C0F9E355-D858-466F-B49C-EBE52C64E1B6}" presName="comp" presStyleCnt="0"/>
      <dgm:spPr/>
    </dgm:pt>
    <dgm:pt modelId="{5B75E888-1179-4A2F-B460-CDBF07075B9D}" type="pres">
      <dgm:prSet presAssocID="{C0F9E355-D858-466F-B49C-EBE52C64E1B6}" presName="box" presStyleLbl="node1" presStyleIdx="0" presStyleCnt="4"/>
      <dgm:spPr/>
    </dgm:pt>
    <dgm:pt modelId="{13775DB9-49E8-466E-A418-38D5DD346966}" type="pres">
      <dgm:prSet presAssocID="{C0F9E355-D858-466F-B49C-EBE52C64E1B6}" presName="img" presStyleLbl="fgImgPlace1" presStyleIdx="0" presStyleCnt="4"/>
      <dgm:spPr>
        <a:blipFill rotWithShape="0">
          <a:blip xmlns:r="http://schemas.openxmlformats.org/officeDocument/2006/relationships" r:embed="rId1"/>
          <a:stretch>
            <a:fillRect/>
          </a:stretch>
        </a:blipFill>
      </dgm:spPr>
    </dgm:pt>
    <dgm:pt modelId="{B067840A-42CF-4259-A1A8-86CF93AEED4A}" type="pres">
      <dgm:prSet presAssocID="{C0F9E355-D858-466F-B49C-EBE52C64E1B6}" presName="text" presStyleLbl="node1" presStyleIdx="0" presStyleCnt="4">
        <dgm:presLayoutVars>
          <dgm:bulletEnabled val="1"/>
        </dgm:presLayoutVars>
      </dgm:prSet>
      <dgm:spPr/>
    </dgm:pt>
    <dgm:pt modelId="{E8D70A36-BA9C-40B3-9DD5-3233663D69AC}" type="pres">
      <dgm:prSet presAssocID="{1AAED05F-1DD5-44CF-8ED4-AE57DA54C362}" presName="spacer" presStyleCnt="0"/>
      <dgm:spPr/>
    </dgm:pt>
    <dgm:pt modelId="{DD6A147E-7883-439D-9E8D-9997E0A70C2F}" type="pres">
      <dgm:prSet presAssocID="{1AA9AF8C-3516-4183-BD85-400136A6559F}" presName="comp" presStyleCnt="0"/>
      <dgm:spPr/>
    </dgm:pt>
    <dgm:pt modelId="{EABB68C1-57CC-4527-B214-04B81FFAAFCD}" type="pres">
      <dgm:prSet presAssocID="{1AA9AF8C-3516-4183-BD85-400136A6559F}" presName="box" presStyleLbl="node1" presStyleIdx="1" presStyleCnt="4"/>
      <dgm:spPr/>
    </dgm:pt>
    <dgm:pt modelId="{A0396279-2533-4DC7-9997-0E0EB47D2B69}" type="pres">
      <dgm:prSet presAssocID="{1AA9AF8C-3516-4183-BD85-400136A6559F}" presName="img" presStyleLbl="fgImgPlace1" presStyleIdx="1" presStyleCnt="4" custLinFactNeighborX="2427" custLinFactNeighborY="-762"/>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a:noFill/>
        </a:ln>
      </dgm:spPr>
    </dgm:pt>
    <dgm:pt modelId="{5F5EA8C0-B2F7-45CF-AB97-6D423ACCD50B}" type="pres">
      <dgm:prSet presAssocID="{1AA9AF8C-3516-4183-BD85-400136A6559F}" presName="text" presStyleLbl="node1" presStyleIdx="1" presStyleCnt="4">
        <dgm:presLayoutVars>
          <dgm:bulletEnabled val="1"/>
        </dgm:presLayoutVars>
      </dgm:prSet>
      <dgm:spPr/>
    </dgm:pt>
    <dgm:pt modelId="{2EF402EC-762D-421C-BFF8-78CD1A66F5B1}" type="pres">
      <dgm:prSet presAssocID="{69268901-3A34-433F-9260-769B4A532DC5}" presName="spacer" presStyleCnt="0"/>
      <dgm:spPr/>
    </dgm:pt>
    <dgm:pt modelId="{675315A7-2F75-4B43-AF58-F5510A621186}" type="pres">
      <dgm:prSet presAssocID="{24968D9A-71C9-4577-91E4-90043A42619D}" presName="comp" presStyleCnt="0"/>
      <dgm:spPr/>
    </dgm:pt>
    <dgm:pt modelId="{1AACC02F-4759-40B0-AD80-F371CE9E77C6}" type="pres">
      <dgm:prSet presAssocID="{24968D9A-71C9-4577-91E4-90043A42619D}" presName="box" presStyleLbl="node1" presStyleIdx="2" presStyleCnt="4"/>
      <dgm:spPr/>
    </dgm:pt>
    <dgm:pt modelId="{94283C82-31BF-437B-8218-7AC466C9672A}" type="pres">
      <dgm:prSet presAssocID="{24968D9A-71C9-4577-91E4-90043A42619D}" presName="img" presStyleLbl="fgImgPlace1" presStyleIdx="2" presStyleCnt="4"/>
      <dgm:spPr>
        <a:blipFill rotWithShape="0">
          <a:blip xmlns:r="http://schemas.openxmlformats.org/officeDocument/2006/relationships" r:embed="rId3"/>
          <a:stretch>
            <a:fillRect/>
          </a:stretch>
        </a:blipFill>
      </dgm:spPr>
    </dgm:pt>
    <dgm:pt modelId="{B63455AC-4579-4787-8D59-7909BF1BC01D}" type="pres">
      <dgm:prSet presAssocID="{24968D9A-71C9-4577-91E4-90043A42619D}" presName="text" presStyleLbl="node1" presStyleIdx="2" presStyleCnt="4">
        <dgm:presLayoutVars>
          <dgm:bulletEnabled val="1"/>
        </dgm:presLayoutVars>
      </dgm:prSet>
      <dgm:spPr/>
    </dgm:pt>
    <dgm:pt modelId="{AF434874-1C89-4240-A1C2-46B3BACEAB13}" type="pres">
      <dgm:prSet presAssocID="{A36B6337-C122-4E66-8B42-6E9E999BB88F}" presName="spacer" presStyleCnt="0"/>
      <dgm:spPr/>
    </dgm:pt>
    <dgm:pt modelId="{ABF5FC80-3DEE-42F4-8DE1-CB43403DEE82}" type="pres">
      <dgm:prSet presAssocID="{BA0BF1C2-D425-458C-BBB3-16F6792A7C2E}" presName="comp" presStyleCnt="0"/>
      <dgm:spPr/>
    </dgm:pt>
    <dgm:pt modelId="{1FD55DE0-E814-4C42-944D-5B88CA256261}" type="pres">
      <dgm:prSet presAssocID="{BA0BF1C2-D425-458C-BBB3-16F6792A7C2E}" presName="box" presStyleLbl="node1" presStyleIdx="3" presStyleCnt="4"/>
      <dgm:spPr/>
    </dgm:pt>
    <dgm:pt modelId="{738EA33A-F3C7-4A50-B317-DF57EBDEA336}" type="pres">
      <dgm:prSet presAssocID="{BA0BF1C2-D425-458C-BBB3-16F6792A7C2E}" presName="img" presStyleLbl="fgImgPlace1" presStyleIdx="3" presStyleCnt="4"/>
      <dgm:spPr>
        <a:blipFill rotWithShape="0">
          <a:blip xmlns:r="http://schemas.openxmlformats.org/officeDocument/2006/relationships" r:embed="rId4"/>
          <a:stretch>
            <a:fillRect/>
          </a:stretch>
        </a:blipFill>
      </dgm:spPr>
    </dgm:pt>
    <dgm:pt modelId="{3B42C956-5709-4568-BD62-03128B71CAD0}" type="pres">
      <dgm:prSet presAssocID="{BA0BF1C2-D425-458C-BBB3-16F6792A7C2E}" presName="text" presStyleLbl="node1" presStyleIdx="3" presStyleCnt="4">
        <dgm:presLayoutVars>
          <dgm:bulletEnabled val="1"/>
        </dgm:presLayoutVars>
      </dgm:prSet>
      <dgm:spPr/>
    </dgm:pt>
  </dgm:ptLst>
  <dgm:cxnLst>
    <dgm:cxn modelId="{0E765B06-2099-4FFC-AEE4-AA09258CC7A1}" type="presOf" srcId="{BA0BF1C2-D425-458C-BBB3-16F6792A7C2E}" destId="{1FD55DE0-E814-4C42-944D-5B88CA256261}" srcOrd="0" destOrd="0" presId="urn:microsoft.com/office/officeart/2005/8/layout/vList4#2"/>
    <dgm:cxn modelId="{8B90CD24-8AA4-4C14-A974-114B8A8BA3B0}" type="presOf" srcId="{C0F9E355-D858-466F-B49C-EBE52C64E1B6}" destId="{5B75E888-1179-4A2F-B460-CDBF07075B9D}" srcOrd="0" destOrd="0" presId="urn:microsoft.com/office/officeart/2005/8/layout/vList4#2"/>
    <dgm:cxn modelId="{DF3BD43A-73BB-4903-AB4D-4EA42E13CDE6}" srcId="{4DB99B05-622D-4B63-A286-54673EED7870}" destId="{BA0BF1C2-D425-458C-BBB3-16F6792A7C2E}" srcOrd="3" destOrd="0" parTransId="{75004336-71CE-4980-81F2-E98E08807BC3}" sibTransId="{39B22AB0-C129-422D-8B8D-3FCAB72B3389}"/>
    <dgm:cxn modelId="{6AA2D13F-A599-420D-8FF6-4F763D94EFEF}" type="presOf" srcId="{24968D9A-71C9-4577-91E4-90043A42619D}" destId="{B63455AC-4579-4787-8D59-7909BF1BC01D}" srcOrd="1" destOrd="0" presId="urn:microsoft.com/office/officeart/2005/8/layout/vList4#2"/>
    <dgm:cxn modelId="{993DE45C-F789-4E8A-B393-FB16CBD7095E}" type="presOf" srcId="{4DB99B05-622D-4B63-A286-54673EED7870}" destId="{9852DAAF-0D6B-405D-8687-7435704E596A}" srcOrd="0" destOrd="0" presId="urn:microsoft.com/office/officeart/2005/8/layout/vList4#2"/>
    <dgm:cxn modelId="{8A00CF66-6D9E-4420-9799-5BBCB8C8EE84}" srcId="{4DB99B05-622D-4B63-A286-54673EED7870}" destId="{1AA9AF8C-3516-4183-BD85-400136A6559F}" srcOrd="1" destOrd="0" parTransId="{9A320565-4843-4D08-BAE6-BCA2A0DB9708}" sibTransId="{69268901-3A34-433F-9260-769B4A532DC5}"/>
    <dgm:cxn modelId="{50217B77-3F93-4D98-8D75-F1D1BC17A016}" srcId="{4DB99B05-622D-4B63-A286-54673EED7870}" destId="{C0F9E355-D858-466F-B49C-EBE52C64E1B6}" srcOrd="0" destOrd="0" parTransId="{67238CB6-58EE-4658-BB25-C782D90558C4}" sibTransId="{1AAED05F-1DD5-44CF-8ED4-AE57DA54C362}"/>
    <dgm:cxn modelId="{EFB16581-0906-4172-B80A-32A33E0C4C84}" srcId="{4DB99B05-622D-4B63-A286-54673EED7870}" destId="{24968D9A-71C9-4577-91E4-90043A42619D}" srcOrd="2" destOrd="0" parTransId="{3C8C50E3-4214-423D-9EB0-FC43B4606E45}" sibTransId="{A36B6337-C122-4E66-8B42-6E9E999BB88F}"/>
    <dgm:cxn modelId="{97ABAD92-565C-4DFD-824C-3E686CD350EF}" type="presOf" srcId="{1AA9AF8C-3516-4183-BD85-400136A6559F}" destId="{EABB68C1-57CC-4527-B214-04B81FFAAFCD}" srcOrd="0" destOrd="0" presId="urn:microsoft.com/office/officeart/2005/8/layout/vList4#2"/>
    <dgm:cxn modelId="{CA54ACAF-C5C8-4527-80B6-C0A491B91655}" type="presOf" srcId="{24968D9A-71C9-4577-91E4-90043A42619D}" destId="{1AACC02F-4759-40B0-AD80-F371CE9E77C6}" srcOrd="0" destOrd="0" presId="urn:microsoft.com/office/officeart/2005/8/layout/vList4#2"/>
    <dgm:cxn modelId="{9FFDA6E3-77B8-4784-A9B8-9372CE7DB079}" type="presOf" srcId="{C0F9E355-D858-466F-B49C-EBE52C64E1B6}" destId="{B067840A-42CF-4259-A1A8-86CF93AEED4A}" srcOrd="1" destOrd="0" presId="urn:microsoft.com/office/officeart/2005/8/layout/vList4#2"/>
    <dgm:cxn modelId="{54C9B8E7-CA40-436B-945C-83379EC196D0}" type="presOf" srcId="{1AA9AF8C-3516-4183-BD85-400136A6559F}" destId="{5F5EA8C0-B2F7-45CF-AB97-6D423ACCD50B}" srcOrd="1" destOrd="0" presId="urn:microsoft.com/office/officeart/2005/8/layout/vList4#2"/>
    <dgm:cxn modelId="{C6CD9FED-ED84-420E-95AA-DDD59AE2D674}" type="presOf" srcId="{BA0BF1C2-D425-458C-BBB3-16F6792A7C2E}" destId="{3B42C956-5709-4568-BD62-03128B71CAD0}" srcOrd="1" destOrd="0" presId="urn:microsoft.com/office/officeart/2005/8/layout/vList4#2"/>
    <dgm:cxn modelId="{07F58C40-92A9-44C1-ABE4-2CAD9E64F9D5}" type="presParOf" srcId="{9852DAAF-0D6B-405D-8687-7435704E596A}" destId="{DCC679FE-9095-4B9B-AF29-ED64F526E6A0}" srcOrd="0" destOrd="0" presId="urn:microsoft.com/office/officeart/2005/8/layout/vList4#2"/>
    <dgm:cxn modelId="{A733FF6F-9900-48B0-A5BF-E0B935EFA17D}" type="presParOf" srcId="{DCC679FE-9095-4B9B-AF29-ED64F526E6A0}" destId="{5B75E888-1179-4A2F-B460-CDBF07075B9D}" srcOrd="0" destOrd="0" presId="urn:microsoft.com/office/officeart/2005/8/layout/vList4#2"/>
    <dgm:cxn modelId="{707D957B-FCA1-4321-81DF-667A4C6F63BE}" type="presParOf" srcId="{DCC679FE-9095-4B9B-AF29-ED64F526E6A0}" destId="{13775DB9-49E8-466E-A418-38D5DD346966}" srcOrd="1" destOrd="0" presId="urn:microsoft.com/office/officeart/2005/8/layout/vList4#2"/>
    <dgm:cxn modelId="{F989FCA0-6959-40D4-BED9-4AD8D2FBEFCD}" type="presParOf" srcId="{DCC679FE-9095-4B9B-AF29-ED64F526E6A0}" destId="{B067840A-42CF-4259-A1A8-86CF93AEED4A}" srcOrd="2" destOrd="0" presId="urn:microsoft.com/office/officeart/2005/8/layout/vList4#2"/>
    <dgm:cxn modelId="{8CBA409D-ADA7-41D8-A50C-03EAAB3AC115}" type="presParOf" srcId="{9852DAAF-0D6B-405D-8687-7435704E596A}" destId="{E8D70A36-BA9C-40B3-9DD5-3233663D69AC}" srcOrd="1" destOrd="0" presId="urn:microsoft.com/office/officeart/2005/8/layout/vList4#2"/>
    <dgm:cxn modelId="{50D0EB59-84D4-40FB-8CEE-B761D6F32F23}" type="presParOf" srcId="{9852DAAF-0D6B-405D-8687-7435704E596A}" destId="{DD6A147E-7883-439D-9E8D-9997E0A70C2F}" srcOrd="2" destOrd="0" presId="urn:microsoft.com/office/officeart/2005/8/layout/vList4#2"/>
    <dgm:cxn modelId="{4A2F54CA-402E-4FF1-8028-1354DC81FD92}" type="presParOf" srcId="{DD6A147E-7883-439D-9E8D-9997E0A70C2F}" destId="{EABB68C1-57CC-4527-B214-04B81FFAAFCD}" srcOrd="0" destOrd="0" presId="urn:microsoft.com/office/officeart/2005/8/layout/vList4#2"/>
    <dgm:cxn modelId="{27283B33-95BA-47EE-8DE1-4BCCF3000D3D}" type="presParOf" srcId="{DD6A147E-7883-439D-9E8D-9997E0A70C2F}" destId="{A0396279-2533-4DC7-9997-0E0EB47D2B69}" srcOrd="1" destOrd="0" presId="urn:microsoft.com/office/officeart/2005/8/layout/vList4#2"/>
    <dgm:cxn modelId="{111D3849-4B34-4916-9C20-58C243D9E065}" type="presParOf" srcId="{DD6A147E-7883-439D-9E8D-9997E0A70C2F}" destId="{5F5EA8C0-B2F7-45CF-AB97-6D423ACCD50B}" srcOrd="2" destOrd="0" presId="urn:microsoft.com/office/officeart/2005/8/layout/vList4#2"/>
    <dgm:cxn modelId="{5336E723-49E3-4030-AEB1-495B2963CE64}" type="presParOf" srcId="{9852DAAF-0D6B-405D-8687-7435704E596A}" destId="{2EF402EC-762D-421C-BFF8-78CD1A66F5B1}" srcOrd="3" destOrd="0" presId="urn:microsoft.com/office/officeart/2005/8/layout/vList4#2"/>
    <dgm:cxn modelId="{3A11183E-1A85-4D54-911F-059B79499D88}" type="presParOf" srcId="{9852DAAF-0D6B-405D-8687-7435704E596A}" destId="{675315A7-2F75-4B43-AF58-F5510A621186}" srcOrd="4" destOrd="0" presId="urn:microsoft.com/office/officeart/2005/8/layout/vList4#2"/>
    <dgm:cxn modelId="{B5A3C8D4-1838-42C5-A2EB-EAEB0E6E9E02}" type="presParOf" srcId="{675315A7-2F75-4B43-AF58-F5510A621186}" destId="{1AACC02F-4759-40B0-AD80-F371CE9E77C6}" srcOrd="0" destOrd="0" presId="urn:microsoft.com/office/officeart/2005/8/layout/vList4#2"/>
    <dgm:cxn modelId="{9E036DB3-2088-45B4-97AD-27D03E932E48}" type="presParOf" srcId="{675315A7-2F75-4B43-AF58-F5510A621186}" destId="{94283C82-31BF-437B-8218-7AC466C9672A}" srcOrd="1" destOrd="0" presId="urn:microsoft.com/office/officeart/2005/8/layout/vList4#2"/>
    <dgm:cxn modelId="{0B532D3C-CE6D-4070-9216-D88A5CA159F4}" type="presParOf" srcId="{675315A7-2F75-4B43-AF58-F5510A621186}" destId="{B63455AC-4579-4787-8D59-7909BF1BC01D}" srcOrd="2" destOrd="0" presId="urn:microsoft.com/office/officeart/2005/8/layout/vList4#2"/>
    <dgm:cxn modelId="{04B2274D-A5B5-44D5-8FF7-79D37C54CE7A}" type="presParOf" srcId="{9852DAAF-0D6B-405D-8687-7435704E596A}" destId="{AF434874-1C89-4240-A1C2-46B3BACEAB13}" srcOrd="5" destOrd="0" presId="urn:microsoft.com/office/officeart/2005/8/layout/vList4#2"/>
    <dgm:cxn modelId="{2CEFDDEB-7164-47AC-8EE7-42AB716EA755}" type="presParOf" srcId="{9852DAAF-0D6B-405D-8687-7435704E596A}" destId="{ABF5FC80-3DEE-42F4-8DE1-CB43403DEE82}" srcOrd="6" destOrd="0" presId="urn:microsoft.com/office/officeart/2005/8/layout/vList4#2"/>
    <dgm:cxn modelId="{CFD445AD-9F80-4C89-8E2C-3675F6CC4C34}" type="presParOf" srcId="{ABF5FC80-3DEE-42F4-8DE1-CB43403DEE82}" destId="{1FD55DE0-E814-4C42-944D-5B88CA256261}" srcOrd="0" destOrd="0" presId="urn:microsoft.com/office/officeart/2005/8/layout/vList4#2"/>
    <dgm:cxn modelId="{9A376978-8BD4-4937-A684-2E2CF0349DD1}" type="presParOf" srcId="{ABF5FC80-3DEE-42F4-8DE1-CB43403DEE82}" destId="{738EA33A-F3C7-4A50-B317-DF57EBDEA336}" srcOrd="1" destOrd="0" presId="urn:microsoft.com/office/officeart/2005/8/layout/vList4#2"/>
    <dgm:cxn modelId="{23B0296A-EF6F-4212-B0C0-330040A8559D}" type="presParOf" srcId="{ABF5FC80-3DEE-42F4-8DE1-CB43403DEE82}" destId="{3B42C956-5709-4568-BD62-03128B71CAD0}" srcOrd="2" destOrd="0" presId="urn:microsoft.com/office/officeart/2005/8/layout/vList4#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B99B05-622D-4B63-A286-54673EED7870}" type="doc">
      <dgm:prSet loTypeId="urn:microsoft.com/office/officeart/2005/8/layout/vList4#3" loCatId="list" qsTypeId="urn:microsoft.com/office/officeart/2005/8/quickstyle/simple1" qsCatId="simple" csTypeId="urn:microsoft.com/office/officeart/2005/8/colors/accent1_2" csCatId="accent1" phldr="1"/>
      <dgm:spPr/>
      <dgm:t>
        <a:bodyPr/>
        <a:lstStyle/>
        <a:p>
          <a:endParaRPr lang="en-US"/>
        </a:p>
      </dgm:t>
    </dgm:pt>
    <dgm:pt modelId="{C0F9E355-D858-466F-B49C-EBE52C64E1B6}">
      <dgm:prSet custT="1"/>
      <dgm:spPr>
        <a:solidFill>
          <a:srgbClr val="0D3672"/>
        </a:solidFill>
      </dgm:spPr>
      <dgm:t>
        <a:bodyPr/>
        <a:lstStyle/>
        <a:p>
          <a:r>
            <a:rPr lang="en-US" sz="1800" dirty="0">
              <a:ea typeface="ＭＳ Ｐゴシック"/>
            </a:rPr>
            <a:t>Serious injury specifically includes loss of limb or function</a:t>
          </a:r>
          <a:endParaRPr lang="en-US" sz="1800" dirty="0"/>
        </a:p>
      </dgm:t>
    </dgm:pt>
    <dgm:pt modelId="{67238CB6-58EE-4658-BB25-C782D90558C4}" type="parTrans" cxnId="{50217B77-3F93-4D98-8D75-F1D1BC17A016}">
      <dgm:prSet/>
      <dgm:spPr/>
      <dgm:t>
        <a:bodyPr/>
        <a:lstStyle/>
        <a:p>
          <a:endParaRPr lang="en-US" sz="1600"/>
        </a:p>
      </dgm:t>
    </dgm:pt>
    <dgm:pt modelId="{1AAED05F-1DD5-44CF-8ED4-AE57DA54C362}" type="sibTrans" cxnId="{50217B77-3F93-4D98-8D75-F1D1BC17A016}">
      <dgm:prSet/>
      <dgm:spPr/>
      <dgm:t>
        <a:bodyPr/>
        <a:lstStyle/>
        <a:p>
          <a:endParaRPr lang="en-US" sz="1600"/>
        </a:p>
      </dgm:t>
    </dgm:pt>
    <dgm:pt modelId="{1AA9AF8C-3516-4183-BD85-400136A6559F}">
      <dgm:prSet custT="1"/>
      <dgm:spPr>
        <a:solidFill>
          <a:srgbClr val="0D3672"/>
        </a:solidFill>
      </dgm:spPr>
      <dgm:t>
        <a:bodyPr lIns="0" rIns="0"/>
        <a:lstStyle/>
        <a:p>
          <a:r>
            <a:rPr lang="en-US" sz="1800" dirty="0">
              <a:ea typeface="ＭＳ Ｐゴシック"/>
            </a:rPr>
            <a:t>A Patient death, paralysis, coma, or other major loss of function associated with a medication or blood transfusion related event</a:t>
          </a:r>
        </a:p>
      </dgm:t>
    </dgm:pt>
    <dgm:pt modelId="{9A320565-4843-4D08-BAE6-BCA2A0DB9708}" type="parTrans" cxnId="{8A00CF66-6D9E-4420-9799-5BBCB8C8EE84}">
      <dgm:prSet/>
      <dgm:spPr/>
      <dgm:t>
        <a:bodyPr/>
        <a:lstStyle/>
        <a:p>
          <a:endParaRPr lang="en-US" sz="1600"/>
        </a:p>
      </dgm:t>
    </dgm:pt>
    <dgm:pt modelId="{69268901-3A34-433F-9260-769B4A532DC5}" type="sibTrans" cxnId="{8A00CF66-6D9E-4420-9799-5BBCB8C8EE84}">
      <dgm:prSet/>
      <dgm:spPr/>
      <dgm:t>
        <a:bodyPr/>
        <a:lstStyle/>
        <a:p>
          <a:endParaRPr lang="en-US" sz="1600"/>
        </a:p>
      </dgm:t>
    </dgm:pt>
    <dgm:pt modelId="{24968D9A-71C9-4577-91E4-90043A42619D}">
      <dgm:prSet custT="1"/>
      <dgm:spPr>
        <a:solidFill>
          <a:srgbClr val="0D3672"/>
        </a:solidFill>
      </dgm:spPr>
      <dgm:t>
        <a:bodyPr lIns="0" rIns="0"/>
        <a:lstStyle/>
        <a:p>
          <a:r>
            <a:rPr lang="en-US" sz="1800" dirty="0">
              <a:ea typeface="ＭＳ Ｐゴシック"/>
            </a:rPr>
            <a:t>A patient fall that results in death, permanent loss of function, or additional surgery</a:t>
          </a:r>
        </a:p>
      </dgm:t>
    </dgm:pt>
    <dgm:pt modelId="{3C8C50E3-4214-423D-9EB0-FC43B4606E45}" type="parTrans" cxnId="{EFB16581-0906-4172-B80A-32A33E0C4C84}">
      <dgm:prSet/>
      <dgm:spPr/>
      <dgm:t>
        <a:bodyPr/>
        <a:lstStyle/>
        <a:p>
          <a:endParaRPr lang="en-US"/>
        </a:p>
      </dgm:t>
    </dgm:pt>
    <dgm:pt modelId="{A36B6337-C122-4E66-8B42-6E9E999BB88F}" type="sibTrans" cxnId="{EFB16581-0906-4172-B80A-32A33E0C4C84}">
      <dgm:prSet/>
      <dgm:spPr/>
      <dgm:t>
        <a:bodyPr/>
        <a:lstStyle/>
        <a:p>
          <a:endParaRPr lang="en-US"/>
        </a:p>
      </dgm:t>
    </dgm:pt>
    <dgm:pt modelId="{BA0BF1C2-D425-458C-BBB3-16F6792A7C2E}">
      <dgm:prSet custT="1"/>
      <dgm:spPr>
        <a:solidFill>
          <a:srgbClr val="0D3672"/>
        </a:solidFill>
      </dgm:spPr>
      <dgm:t>
        <a:bodyPr/>
        <a:lstStyle/>
        <a:p>
          <a:r>
            <a:rPr lang="en-US" sz="1800" dirty="0">
              <a:ea typeface="ＭＳ Ｐゴシック"/>
            </a:rPr>
            <a:t>Any procedure performed on the wrong patient, wrong body part or unintended retention of a foreign object</a:t>
          </a:r>
        </a:p>
      </dgm:t>
    </dgm:pt>
    <dgm:pt modelId="{75004336-71CE-4980-81F2-E98E08807BC3}" type="parTrans" cxnId="{DF3BD43A-73BB-4903-AB4D-4EA42E13CDE6}">
      <dgm:prSet/>
      <dgm:spPr/>
      <dgm:t>
        <a:bodyPr/>
        <a:lstStyle/>
        <a:p>
          <a:endParaRPr lang="en-US"/>
        </a:p>
      </dgm:t>
    </dgm:pt>
    <dgm:pt modelId="{39B22AB0-C129-422D-8B8D-3FCAB72B3389}" type="sibTrans" cxnId="{DF3BD43A-73BB-4903-AB4D-4EA42E13CDE6}">
      <dgm:prSet/>
      <dgm:spPr/>
      <dgm:t>
        <a:bodyPr/>
        <a:lstStyle/>
        <a:p>
          <a:endParaRPr lang="en-US"/>
        </a:p>
      </dgm:t>
    </dgm:pt>
    <dgm:pt modelId="{9852DAAF-0D6B-405D-8687-7435704E596A}" type="pres">
      <dgm:prSet presAssocID="{4DB99B05-622D-4B63-A286-54673EED7870}" presName="linear" presStyleCnt="0">
        <dgm:presLayoutVars>
          <dgm:dir/>
          <dgm:resizeHandles val="exact"/>
        </dgm:presLayoutVars>
      </dgm:prSet>
      <dgm:spPr/>
    </dgm:pt>
    <dgm:pt modelId="{DCC679FE-9095-4B9B-AF29-ED64F526E6A0}" type="pres">
      <dgm:prSet presAssocID="{C0F9E355-D858-466F-B49C-EBE52C64E1B6}" presName="comp" presStyleCnt="0"/>
      <dgm:spPr/>
    </dgm:pt>
    <dgm:pt modelId="{5B75E888-1179-4A2F-B460-CDBF07075B9D}" type="pres">
      <dgm:prSet presAssocID="{C0F9E355-D858-466F-B49C-EBE52C64E1B6}" presName="box" presStyleLbl="node1" presStyleIdx="0" presStyleCnt="4"/>
      <dgm:spPr/>
    </dgm:pt>
    <dgm:pt modelId="{13775DB9-49E8-466E-A418-38D5DD346966}" type="pres">
      <dgm:prSet presAssocID="{C0F9E355-D858-466F-B49C-EBE52C64E1B6}" presName="img" presStyleLbl="fgImgPlace1" presStyleIdx="0" presStyleCnt="4" custLinFactNeighborX="-3284"/>
      <dgm:spPr>
        <a:blipFill rotWithShape="0">
          <a:blip xmlns:r="http://schemas.openxmlformats.org/officeDocument/2006/relationships" r:embed="rId1"/>
          <a:stretch>
            <a:fillRect/>
          </a:stretch>
        </a:blipFill>
      </dgm:spPr>
    </dgm:pt>
    <dgm:pt modelId="{B067840A-42CF-4259-A1A8-86CF93AEED4A}" type="pres">
      <dgm:prSet presAssocID="{C0F9E355-D858-466F-B49C-EBE52C64E1B6}" presName="text" presStyleLbl="node1" presStyleIdx="0" presStyleCnt="4">
        <dgm:presLayoutVars>
          <dgm:bulletEnabled val="1"/>
        </dgm:presLayoutVars>
      </dgm:prSet>
      <dgm:spPr/>
    </dgm:pt>
    <dgm:pt modelId="{E8D70A36-BA9C-40B3-9DD5-3233663D69AC}" type="pres">
      <dgm:prSet presAssocID="{1AAED05F-1DD5-44CF-8ED4-AE57DA54C362}" presName="spacer" presStyleCnt="0"/>
      <dgm:spPr/>
    </dgm:pt>
    <dgm:pt modelId="{DD6A147E-7883-439D-9E8D-9997E0A70C2F}" type="pres">
      <dgm:prSet presAssocID="{1AA9AF8C-3516-4183-BD85-400136A6559F}" presName="comp" presStyleCnt="0"/>
      <dgm:spPr/>
    </dgm:pt>
    <dgm:pt modelId="{EABB68C1-57CC-4527-B214-04B81FFAAFCD}" type="pres">
      <dgm:prSet presAssocID="{1AA9AF8C-3516-4183-BD85-400136A6559F}" presName="box" presStyleLbl="node1" presStyleIdx="1" presStyleCnt="4"/>
      <dgm:spPr/>
    </dgm:pt>
    <dgm:pt modelId="{A0396279-2533-4DC7-9997-0E0EB47D2B69}" type="pres">
      <dgm:prSet presAssocID="{1AA9AF8C-3516-4183-BD85-400136A6559F}" presName="img" presStyleLbl="fgImgPlace1" presStyleIdx="1" presStyleCnt="4" custLinFactNeighborX="-7425" custLinFactNeighborY="-762"/>
      <dgm:spPr>
        <a:blipFill rotWithShape="0">
          <a:blip xmlns:r="http://schemas.openxmlformats.org/officeDocument/2006/relationships" r:embed="rId2"/>
          <a:stretch>
            <a:fillRect/>
          </a:stretch>
        </a:blipFill>
        <a:ln>
          <a:noFill/>
        </a:ln>
      </dgm:spPr>
    </dgm:pt>
    <dgm:pt modelId="{5F5EA8C0-B2F7-45CF-AB97-6D423ACCD50B}" type="pres">
      <dgm:prSet presAssocID="{1AA9AF8C-3516-4183-BD85-400136A6559F}" presName="text" presStyleLbl="node1" presStyleIdx="1" presStyleCnt="4">
        <dgm:presLayoutVars>
          <dgm:bulletEnabled val="1"/>
        </dgm:presLayoutVars>
      </dgm:prSet>
      <dgm:spPr/>
    </dgm:pt>
    <dgm:pt modelId="{2EF402EC-762D-421C-BFF8-78CD1A66F5B1}" type="pres">
      <dgm:prSet presAssocID="{69268901-3A34-433F-9260-769B4A532DC5}" presName="spacer" presStyleCnt="0"/>
      <dgm:spPr/>
    </dgm:pt>
    <dgm:pt modelId="{675315A7-2F75-4B43-AF58-F5510A621186}" type="pres">
      <dgm:prSet presAssocID="{24968D9A-71C9-4577-91E4-90043A42619D}" presName="comp" presStyleCnt="0"/>
      <dgm:spPr/>
    </dgm:pt>
    <dgm:pt modelId="{1AACC02F-4759-40B0-AD80-F371CE9E77C6}" type="pres">
      <dgm:prSet presAssocID="{24968D9A-71C9-4577-91E4-90043A42619D}" presName="box" presStyleLbl="node1" presStyleIdx="2" presStyleCnt="4"/>
      <dgm:spPr/>
    </dgm:pt>
    <dgm:pt modelId="{94283C82-31BF-437B-8218-7AC466C9672A}" type="pres">
      <dgm:prSet presAssocID="{24968D9A-71C9-4577-91E4-90043A42619D}" presName="img" presStyleLbl="fgImgPlace1" presStyleIdx="2" presStyleCnt="4" custLinFactNeighborX="-4926"/>
      <dgm:spPr>
        <a:blipFill rotWithShape="0">
          <a:blip xmlns:r="http://schemas.openxmlformats.org/officeDocument/2006/relationships" r:embed="rId1"/>
          <a:stretch>
            <a:fillRect/>
          </a:stretch>
        </a:blipFill>
      </dgm:spPr>
    </dgm:pt>
    <dgm:pt modelId="{B63455AC-4579-4787-8D59-7909BF1BC01D}" type="pres">
      <dgm:prSet presAssocID="{24968D9A-71C9-4577-91E4-90043A42619D}" presName="text" presStyleLbl="node1" presStyleIdx="2" presStyleCnt="4">
        <dgm:presLayoutVars>
          <dgm:bulletEnabled val="1"/>
        </dgm:presLayoutVars>
      </dgm:prSet>
      <dgm:spPr/>
    </dgm:pt>
    <dgm:pt modelId="{AF434874-1C89-4240-A1C2-46B3BACEAB13}" type="pres">
      <dgm:prSet presAssocID="{A36B6337-C122-4E66-8B42-6E9E999BB88F}" presName="spacer" presStyleCnt="0"/>
      <dgm:spPr/>
    </dgm:pt>
    <dgm:pt modelId="{ABF5FC80-3DEE-42F4-8DE1-CB43403DEE82}" type="pres">
      <dgm:prSet presAssocID="{BA0BF1C2-D425-458C-BBB3-16F6792A7C2E}" presName="comp" presStyleCnt="0"/>
      <dgm:spPr/>
    </dgm:pt>
    <dgm:pt modelId="{1FD55DE0-E814-4C42-944D-5B88CA256261}" type="pres">
      <dgm:prSet presAssocID="{BA0BF1C2-D425-458C-BBB3-16F6792A7C2E}" presName="box" presStyleLbl="node1" presStyleIdx="3" presStyleCnt="4"/>
      <dgm:spPr/>
    </dgm:pt>
    <dgm:pt modelId="{738EA33A-F3C7-4A50-B317-DF57EBDEA336}" type="pres">
      <dgm:prSet presAssocID="{BA0BF1C2-D425-458C-BBB3-16F6792A7C2E}" presName="img" presStyleLbl="fgImgPlace1" presStyleIdx="3" presStyleCnt="4" custLinFactNeighborX="-4926"/>
      <dgm:spPr>
        <a:blipFill rotWithShape="0">
          <a:blip xmlns:r="http://schemas.openxmlformats.org/officeDocument/2006/relationships" r:embed="rId1"/>
          <a:stretch>
            <a:fillRect/>
          </a:stretch>
        </a:blipFill>
      </dgm:spPr>
    </dgm:pt>
    <dgm:pt modelId="{3B42C956-5709-4568-BD62-03128B71CAD0}" type="pres">
      <dgm:prSet presAssocID="{BA0BF1C2-D425-458C-BBB3-16F6792A7C2E}" presName="text" presStyleLbl="node1" presStyleIdx="3" presStyleCnt="4">
        <dgm:presLayoutVars>
          <dgm:bulletEnabled val="1"/>
        </dgm:presLayoutVars>
      </dgm:prSet>
      <dgm:spPr/>
    </dgm:pt>
  </dgm:ptLst>
  <dgm:cxnLst>
    <dgm:cxn modelId="{DF3BD43A-73BB-4903-AB4D-4EA42E13CDE6}" srcId="{4DB99B05-622D-4B63-A286-54673EED7870}" destId="{BA0BF1C2-D425-458C-BBB3-16F6792A7C2E}" srcOrd="3" destOrd="0" parTransId="{75004336-71CE-4980-81F2-E98E08807BC3}" sibTransId="{39B22AB0-C129-422D-8B8D-3FCAB72B3389}"/>
    <dgm:cxn modelId="{1A83EB47-C00C-4F9E-925F-63A99EC067DB}" type="presOf" srcId="{C0F9E355-D858-466F-B49C-EBE52C64E1B6}" destId="{5B75E888-1179-4A2F-B460-CDBF07075B9D}" srcOrd="0" destOrd="0" presId="urn:microsoft.com/office/officeart/2005/8/layout/vList4#3"/>
    <dgm:cxn modelId="{8A00CF66-6D9E-4420-9799-5BBCB8C8EE84}" srcId="{4DB99B05-622D-4B63-A286-54673EED7870}" destId="{1AA9AF8C-3516-4183-BD85-400136A6559F}" srcOrd="1" destOrd="0" parTransId="{9A320565-4843-4D08-BAE6-BCA2A0DB9708}" sibTransId="{69268901-3A34-433F-9260-769B4A532DC5}"/>
    <dgm:cxn modelId="{EEE35D69-30A3-43AB-8CF5-75C1B3150BB0}" type="presOf" srcId="{24968D9A-71C9-4577-91E4-90043A42619D}" destId="{B63455AC-4579-4787-8D59-7909BF1BC01D}" srcOrd="1" destOrd="0" presId="urn:microsoft.com/office/officeart/2005/8/layout/vList4#3"/>
    <dgm:cxn modelId="{50217B77-3F93-4D98-8D75-F1D1BC17A016}" srcId="{4DB99B05-622D-4B63-A286-54673EED7870}" destId="{C0F9E355-D858-466F-B49C-EBE52C64E1B6}" srcOrd="0" destOrd="0" parTransId="{67238CB6-58EE-4658-BB25-C782D90558C4}" sibTransId="{1AAED05F-1DD5-44CF-8ED4-AE57DA54C362}"/>
    <dgm:cxn modelId="{EFB16581-0906-4172-B80A-32A33E0C4C84}" srcId="{4DB99B05-622D-4B63-A286-54673EED7870}" destId="{24968D9A-71C9-4577-91E4-90043A42619D}" srcOrd="2" destOrd="0" parTransId="{3C8C50E3-4214-423D-9EB0-FC43B4606E45}" sibTransId="{A36B6337-C122-4E66-8B42-6E9E999BB88F}"/>
    <dgm:cxn modelId="{BB797F85-719E-456B-A7EF-2DC14644266F}" type="presOf" srcId="{4DB99B05-622D-4B63-A286-54673EED7870}" destId="{9852DAAF-0D6B-405D-8687-7435704E596A}" srcOrd="0" destOrd="0" presId="urn:microsoft.com/office/officeart/2005/8/layout/vList4#3"/>
    <dgm:cxn modelId="{728F7995-79E6-4DB6-B6E0-786BA5D83DAE}" type="presOf" srcId="{BA0BF1C2-D425-458C-BBB3-16F6792A7C2E}" destId="{1FD55DE0-E814-4C42-944D-5B88CA256261}" srcOrd="0" destOrd="0" presId="urn:microsoft.com/office/officeart/2005/8/layout/vList4#3"/>
    <dgm:cxn modelId="{6C100AA7-8D35-4855-9732-28BCFBAD34C5}" type="presOf" srcId="{1AA9AF8C-3516-4183-BD85-400136A6559F}" destId="{EABB68C1-57CC-4527-B214-04B81FFAAFCD}" srcOrd="0" destOrd="0" presId="urn:microsoft.com/office/officeart/2005/8/layout/vList4#3"/>
    <dgm:cxn modelId="{E47418A7-92A7-492B-B152-3EE77D2B2718}" type="presOf" srcId="{1AA9AF8C-3516-4183-BD85-400136A6559F}" destId="{5F5EA8C0-B2F7-45CF-AB97-6D423ACCD50B}" srcOrd="1" destOrd="0" presId="urn:microsoft.com/office/officeart/2005/8/layout/vList4#3"/>
    <dgm:cxn modelId="{65C913BA-F64A-4CE0-9F7B-2EEE4C69D2DA}" type="presOf" srcId="{24968D9A-71C9-4577-91E4-90043A42619D}" destId="{1AACC02F-4759-40B0-AD80-F371CE9E77C6}" srcOrd="0" destOrd="0" presId="urn:microsoft.com/office/officeart/2005/8/layout/vList4#3"/>
    <dgm:cxn modelId="{0F0529BF-84DB-40D0-9E0D-9C3C7D69268E}" type="presOf" srcId="{BA0BF1C2-D425-458C-BBB3-16F6792A7C2E}" destId="{3B42C956-5709-4568-BD62-03128B71CAD0}" srcOrd="1" destOrd="0" presId="urn:microsoft.com/office/officeart/2005/8/layout/vList4#3"/>
    <dgm:cxn modelId="{37EF16D1-681E-4313-B126-20ACA58BE9C9}" type="presOf" srcId="{C0F9E355-D858-466F-B49C-EBE52C64E1B6}" destId="{B067840A-42CF-4259-A1A8-86CF93AEED4A}" srcOrd="1" destOrd="0" presId="urn:microsoft.com/office/officeart/2005/8/layout/vList4#3"/>
    <dgm:cxn modelId="{7B394086-1161-4474-A24E-D54E7F51F6AC}" type="presParOf" srcId="{9852DAAF-0D6B-405D-8687-7435704E596A}" destId="{DCC679FE-9095-4B9B-AF29-ED64F526E6A0}" srcOrd="0" destOrd="0" presId="urn:microsoft.com/office/officeart/2005/8/layout/vList4#3"/>
    <dgm:cxn modelId="{C8CB26F5-2281-45CD-8ED8-4F9BCDBE7C45}" type="presParOf" srcId="{DCC679FE-9095-4B9B-AF29-ED64F526E6A0}" destId="{5B75E888-1179-4A2F-B460-CDBF07075B9D}" srcOrd="0" destOrd="0" presId="urn:microsoft.com/office/officeart/2005/8/layout/vList4#3"/>
    <dgm:cxn modelId="{6F2C0F58-54F8-469D-A51A-770FE7EF4C06}" type="presParOf" srcId="{DCC679FE-9095-4B9B-AF29-ED64F526E6A0}" destId="{13775DB9-49E8-466E-A418-38D5DD346966}" srcOrd="1" destOrd="0" presId="urn:microsoft.com/office/officeart/2005/8/layout/vList4#3"/>
    <dgm:cxn modelId="{619CB9F0-2563-4B0B-A536-AEADEBF946C7}" type="presParOf" srcId="{DCC679FE-9095-4B9B-AF29-ED64F526E6A0}" destId="{B067840A-42CF-4259-A1A8-86CF93AEED4A}" srcOrd="2" destOrd="0" presId="urn:microsoft.com/office/officeart/2005/8/layout/vList4#3"/>
    <dgm:cxn modelId="{798200E2-EC48-4C9B-81C0-158C3EEF7076}" type="presParOf" srcId="{9852DAAF-0D6B-405D-8687-7435704E596A}" destId="{E8D70A36-BA9C-40B3-9DD5-3233663D69AC}" srcOrd="1" destOrd="0" presId="urn:microsoft.com/office/officeart/2005/8/layout/vList4#3"/>
    <dgm:cxn modelId="{45BEB082-E644-46E0-8D8E-2B655039ED20}" type="presParOf" srcId="{9852DAAF-0D6B-405D-8687-7435704E596A}" destId="{DD6A147E-7883-439D-9E8D-9997E0A70C2F}" srcOrd="2" destOrd="0" presId="urn:microsoft.com/office/officeart/2005/8/layout/vList4#3"/>
    <dgm:cxn modelId="{0CE304D8-1B86-4BA7-BB03-369931DBC6EC}" type="presParOf" srcId="{DD6A147E-7883-439D-9E8D-9997E0A70C2F}" destId="{EABB68C1-57CC-4527-B214-04B81FFAAFCD}" srcOrd="0" destOrd="0" presId="urn:microsoft.com/office/officeart/2005/8/layout/vList4#3"/>
    <dgm:cxn modelId="{259D0B5B-222C-4459-8FA4-677E5AF41A32}" type="presParOf" srcId="{DD6A147E-7883-439D-9E8D-9997E0A70C2F}" destId="{A0396279-2533-4DC7-9997-0E0EB47D2B69}" srcOrd="1" destOrd="0" presId="urn:microsoft.com/office/officeart/2005/8/layout/vList4#3"/>
    <dgm:cxn modelId="{7F4B0EFF-8D57-4CB0-A7B0-47693F68D047}" type="presParOf" srcId="{DD6A147E-7883-439D-9E8D-9997E0A70C2F}" destId="{5F5EA8C0-B2F7-45CF-AB97-6D423ACCD50B}" srcOrd="2" destOrd="0" presId="urn:microsoft.com/office/officeart/2005/8/layout/vList4#3"/>
    <dgm:cxn modelId="{375D7B6F-09C1-4A7B-A93B-5827D102E5D7}" type="presParOf" srcId="{9852DAAF-0D6B-405D-8687-7435704E596A}" destId="{2EF402EC-762D-421C-BFF8-78CD1A66F5B1}" srcOrd="3" destOrd="0" presId="urn:microsoft.com/office/officeart/2005/8/layout/vList4#3"/>
    <dgm:cxn modelId="{644EF2AE-BB34-48EB-892A-7658FBC07835}" type="presParOf" srcId="{9852DAAF-0D6B-405D-8687-7435704E596A}" destId="{675315A7-2F75-4B43-AF58-F5510A621186}" srcOrd="4" destOrd="0" presId="urn:microsoft.com/office/officeart/2005/8/layout/vList4#3"/>
    <dgm:cxn modelId="{11A83945-8654-47F1-A4F2-5F96776EBD8C}" type="presParOf" srcId="{675315A7-2F75-4B43-AF58-F5510A621186}" destId="{1AACC02F-4759-40B0-AD80-F371CE9E77C6}" srcOrd="0" destOrd="0" presId="urn:microsoft.com/office/officeart/2005/8/layout/vList4#3"/>
    <dgm:cxn modelId="{A5E27358-F13D-4726-8E97-1FD887AE9C6E}" type="presParOf" srcId="{675315A7-2F75-4B43-AF58-F5510A621186}" destId="{94283C82-31BF-437B-8218-7AC466C9672A}" srcOrd="1" destOrd="0" presId="urn:microsoft.com/office/officeart/2005/8/layout/vList4#3"/>
    <dgm:cxn modelId="{348FE471-0856-4576-86D2-D2D823A88158}" type="presParOf" srcId="{675315A7-2F75-4B43-AF58-F5510A621186}" destId="{B63455AC-4579-4787-8D59-7909BF1BC01D}" srcOrd="2" destOrd="0" presId="urn:microsoft.com/office/officeart/2005/8/layout/vList4#3"/>
    <dgm:cxn modelId="{F12F4452-6C43-418B-8E4C-3BBA78E4B305}" type="presParOf" srcId="{9852DAAF-0D6B-405D-8687-7435704E596A}" destId="{AF434874-1C89-4240-A1C2-46B3BACEAB13}" srcOrd="5" destOrd="0" presId="urn:microsoft.com/office/officeart/2005/8/layout/vList4#3"/>
    <dgm:cxn modelId="{CDC5E270-BCE3-4D7E-B287-4BA149153255}" type="presParOf" srcId="{9852DAAF-0D6B-405D-8687-7435704E596A}" destId="{ABF5FC80-3DEE-42F4-8DE1-CB43403DEE82}" srcOrd="6" destOrd="0" presId="urn:microsoft.com/office/officeart/2005/8/layout/vList4#3"/>
    <dgm:cxn modelId="{9DF507FE-B94C-4F05-B68C-EB521538C864}" type="presParOf" srcId="{ABF5FC80-3DEE-42F4-8DE1-CB43403DEE82}" destId="{1FD55DE0-E814-4C42-944D-5B88CA256261}" srcOrd="0" destOrd="0" presId="urn:microsoft.com/office/officeart/2005/8/layout/vList4#3"/>
    <dgm:cxn modelId="{D648DF8C-0B7C-496B-88FA-64DEA612FC25}" type="presParOf" srcId="{ABF5FC80-3DEE-42F4-8DE1-CB43403DEE82}" destId="{738EA33A-F3C7-4A50-B317-DF57EBDEA336}" srcOrd="1" destOrd="0" presId="urn:microsoft.com/office/officeart/2005/8/layout/vList4#3"/>
    <dgm:cxn modelId="{ADC1239C-C025-4C86-A84C-CC53F93F8DC9}" type="presParOf" srcId="{ABF5FC80-3DEE-42F4-8DE1-CB43403DEE82}" destId="{3B42C956-5709-4568-BD62-03128B71CAD0}"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B99B05-622D-4B63-A286-54673EED7870}"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en-US"/>
        </a:p>
      </dgm:t>
    </dgm:pt>
    <dgm:pt modelId="{C0F9E355-D858-466F-B49C-EBE52C64E1B6}">
      <dgm:prSet custT="1"/>
      <dgm:spPr>
        <a:solidFill>
          <a:srgbClr val="0D3672"/>
        </a:solidFill>
      </dgm:spPr>
      <dgm:t>
        <a:bodyPr/>
        <a:lstStyle/>
        <a:p>
          <a:r>
            <a:rPr lang="en-US" sz="1800" dirty="0">
              <a:ea typeface="ＭＳ Ｐゴシック"/>
            </a:rPr>
            <a:t>Abduction of any patient receiving care, treatment or services</a:t>
          </a:r>
        </a:p>
      </dgm:t>
    </dgm:pt>
    <dgm:pt modelId="{67238CB6-58EE-4658-BB25-C782D90558C4}" type="parTrans" cxnId="{50217B77-3F93-4D98-8D75-F1D1BC17A016}">
      <dgm:prSet/>
      <dgm:spPr/>
      <dgm:t>
        <a:bodyPr/>
        <a:lstStyle/>
        <a:p>
          <a:endParaRPr lang="en-US" sz="1600"/>
        </a:p>
      </dgm:t>
    </dgm:pt>
    <dgm:pt modelId="{1AAED05F-1DD5-44CF-8ED4-AE57DA54C362}" type="sibTrans" cxnId="{50217B77-3F93-4D98-8D75-F1D1BC17A016}">
      <dgm:prSet/>
      <dgm:spPr/>
      <dgm:t>
        <a:bodyPr/>
        <a:lstStyle/>
        <a:p>
          <a:endParaRPr lang="en-US" sz="1600"/>
        </a:p>
      </dgm:t>
    </dgm:pt>
    <dgm:pt modelId="{1AA9AF8C-3516-4183-BD85-400136A6559F}">
      <dgm:prSet custT="1"/>
      <dgm:spPr>
        <a:solidFill>
          <a:srgbClr val="0D3672"/>
        </a:solidFill>
      </dgm:spPr>
      <dgm:t>
        <a:bodyPr/>
        <a:lstStyle/>
        <a:p>
          <a:r>
            <a:rPr lang="en-US" sz="1800" dirty="0">
              <a:ea typeface="ＭＳ Ｐゴシック"/>
            </a:rPr>
            <a:t>Discharge of an infant to the wrong family</a:t>
          </a:r>
        </a:p>
      </dgm:t>
    </dgm:pt>
    <dgm:pt modelId="{9A320565-4843-4D08-BAE6-BCA2A0DB9708}" type="parTrans" cxnId="{8A00CF66-6D9E-4420-9799-5BBCB8C8EE84}">
      <dgm:prSet/>
      <dgm:spPr/>
      <dgm:t>
        <a:bodyPr/>
        <a:lstStyle/>
        <a:p>
          <a:endParaRPr lang="en-US" sz="1600"/>
        </a:p>
      </dgm:t>
    </dgm:pt>
    <dgm:pt modelId="{69268901-3A34-433F-9260-769B4A532DC5}" type="sibTrans" cxnId="{8A00CF66-6D9E-4420-9799-5BBCB8C8EE84}">
      <dgm:prSet/>
      <dgm:spPr/>
      <dgm:t>
        <a:bodyPr/>
        <a:lstStyle/>
        <a:p>
          <a:endParaRPr lang="en-US" sz="1600"/>
        </a:p>
      </dgm:t>
    </dgm:pt>
    <dgm:pt modelId="{24968D9A-71C9-4577-91E4-90043A42619D}">
      <dgm:prSet custT="1"/>
      <dgm:spPr>
        <a:solidFill>
          <a:srgbClr val="0D3672"/>
        </a:solidFill>
      </dgm:spPr>
      <dgm:t>
        <a:bodyPr/>
        <a:lstStyle/>
        <a:p>
          <a:r>
            <a:rPr lang="en-US" sz="1800" dirty="0">
              <a:ea typeface="ＭＳ Ｐゴシック"/>
            </a:rPr>
            <a:t>Rape or sexual assault of any patient</a:t>
          </a:r>
        </a:p>
      </dgm:t>
    </dgm:pt>
    <dgm:pt modelId="{3C8C50E3-4214-423D-9EB0-FC43B4606E45}" type="parTrans" cxnId="{EFB16581-0906-4172-B80A-32A33E0C4C84}">
      <dgm:prSet/>
      <dgm:spPr/>
      <dgm:t>
        <a:bodyPr/>
        <a:lstStyle/>
        <a:p>
          <a:endParaRPr lang="en-US"/>
        </a:p>
      </dgm:t>
    </dgm:pt>
    <dgm:pt modelId="{A36B6337-C122-4E66-8B42-6E9E999BB88F}" type="sibTrans" cxnId="{EFB16581-0906-4172-B80A-32A33E0C4C84}">
      <dgm:prSet/>
      <dgm:spPr/>
      <dgm:t>
        <a:bodyPr/>
        <a:lstStyle/>
        <a:p>
          <a:endParaRPr lang="en-US"/>
        </a:p>
      </dgm:t>
    </dgm:pt>
    <dgm:pt modelId="{BA0BF1C2-D425-458C-BBB3-16F6792A7C2E}">
      <dgm:prSet custT="1"/>
      <dgm:spPr>
        <a:solidFill>
          <a:srgbClr val="0D3672"/>
        </a:solidFill>
      </dgm:spPr>
      <dgm:t>
        <a:bodyPr/>
        <a:lstStyle/>
        <a:p>
          <a:r>
            <a:rPr lang="en-US" sz="1800" dirty="0">
              <a:ea typeface="ＭＳ Ｐゴシック"/>
            </a:rPr>
            <a:t>Abduction of any patient receiving care, treatment, and services</a:t>
          </a:r>
        </a:p>
      </dgm:t>
    </dgm:pt>
    <dgm:pt modelId="{75004336-71CE-4980-81F2-E98E08807BC3}" type="parTrans" cxnId="{DF3BD43A-73BB-4903-AB4D-4EA42E13CDE6}">
      <dgm:prSet/>
      <dgm:spPr/>
      <dgm:t>
        <a:bodyPr/>
        <a:lstStyle/>
        <a:p>
          <a:endParaRPr lang="en-US"/>
        </a:p>
      </dgm:t>
    </dgm:pt>
    <dgm:pt modelId="{39B22AB0-C129-422D-8B8D-3FCAB72B3389}" type="sibTrans" cxnId="{DF3BD43A-73BB-4903-AB4D-4EA42E13CDE6}">
      <dgm:prSet/>
      <dgm:spPr/>
      <dgm:t>
        <a:bodyPr/>
        <a:lstStyle/>
        <a:p>
          <a:endParaRPr lang="en-US"/>
        </a:p>
      </dgm:t>
    </dgm:pt>
    <dgm:pt modelId="{9852DAAF-0D6B-405D-8687-7435704E596A}" type="pres">
      <dgm:prSet presAssocID="{4DB99B05-622D-4B63-A286-54673EED7870}" presName="linear" presStyleCnt="0">
        <dgm:presLayoutVars>
          <dgm:dir/>
          <dgm:resizeHandles val="exact"/>
        </dgm:presLayoutVars>
      </dgm:prSet>
      <dgm:spPr/>
    </dgm:pt>
    <dgm:pt modelId="{DCC679FE-9095-4B9B-AF29-ED64F526E6A0}" type="pres">
      <dgm:prSet presAssocID="{C0F9E355-D858-466F-B49C-EBE52C64E1B6}" presName="comp" presStyleCnt="0"/>
      <dgm:spPr/>
    </dgm:pt>
    <dgm:pt modelId="{5B75E888-1179-4A2F-B460-CDBF07075B9D}" type="pres">
      <dgm:prSet presAssocID="{C0F9E355-D858-466F-B49C-EBE52C64E1B6}" presName="box" presStyleLbl="node1" presStyleIdx="0" presStyleCnt="4" custLinFactNeighborY="-1348"/>
      <dgm:spPr/>
    </dgm:pt>
    <dgm:pt modelId="{13775DB9-49E8-466E-A418-38D5DD346966}" type="pres">
      <dgm:prSet presAssocID="{C0F9E355-D858-466F-B49C-EBE52C64E1B6}" presName="img" presStyleLbl="fgImgPlace1" presStyleIdx="0" presStyleCnt="4"/>
      <dgm:spPr>
        <a:blipFill rotWithShape="0">
          <a:blip xmlns:r="http://schemas.openxmlformats.org/officeDocument/2006/relationships" r:embed="rId1"/>
          <a:stretch>
            <a:fillRect/>
          </a:stretch>
        </a:blipFill>
      </dgm:spPr>
    </dgm:pt>
    <dgm:pt modelId="{B067840A-42CF-4259-A1A8-86CF93AEED4A}" type="pres">
      <dgm:prSet presAssocID="{C0F9E355-D858-466F-B49C-EBE52C64E1B6}" presName="text" presStyleLbl="node1" presStyleIdx="0" presStyleCnt="4">
        <dgm:presLayoutVars>
          <dgm:bulletEnabled val="1"/>
        </dgm:presLayoutVars>
      </dgm:prSet>
      <dgm:spPr/>
    </dgm:pt>
    <dgm:pt modelId="{E8D70A36-BA9C-40B3-9DD5-3233663D69AC}" type="pres">
      <dgm:prSet presAssocID="{1AAED05F-1DD5-44CF-8ED4-AE57DA54C362}" presName="spacer" presStyleCnt="0"/>
      <dgm:spPr/>
    </dgm:pt>
    <dgm:pt modelId="{DD6A147E-7883-439D-9E8D-9997E0A70C2F}" type="pres">
      <dgm:prSet presAssocID="{1AA9AF8C-3516-4183-BD85-400136A6559F}" presName="comp" presStyleCnt="0"/>
      <dgm:spPr/>
    </dgm:pt>
    <dgm:pt modelId="{EABB68C1-57CC-4527-B214-04B81FFAAFCD}" type="pres">
      <dgm:prSet presAssocID="{1AA9AF8C-3516-4183-BD85-400136A6559F}" presName="box" presStyleLbl="node1" presStyleIdx="1" presStyleCnt="4"/>
      <dgm:spPr/>
    </dgm:pt>
    <dgm:pt modelId="{A0396279-2533-4DC7-9997-0E0EB47D2B69}" type="pres">
      <dgm:prSet presAssocID="{1AA9AF8C-3516-4183-BD85-400136A6559F}" presName="img" presStyleLbl="fgImgPlace1" presStyleIdx="1" presStyleCnt="4" custLinFactNeighborX="2427" custLinFactNeighborY="-762"/>
      <dgm:spPr>
        <a:blipFill rotWithShape="0">
          <a:blip xmlns:r="http://schemas.openxmlformats.org/officeDocument/2006/relationships" r:embed="rId2"/>
          <a:stretch>
            <a:fillRect/>
          </a:stretch>
        </a:blipFill>
        <a:ln>
          <a:noFill/>
        </a:ln>
      </dgm:spPr>
    </dgm:pt>
    <dgm:pt modelId="{5F5EA8C0-B2F7-45CF-AB97-6D423ACCD50B}" type="pres">
      <dgm:prSet presAssocID="{1AA9AF8C-3516-4183-BD85-400136A6559F}" presName="text" presStyleLbl="node1" presStyleIdx="1" presStyleCnt="4">
        <dgm:presLayoutVars>
          <dgm:bulletEnabled val="1"/>
        </dgm:presLayoutVars>
      </dgm:prSet>
      <dgm:spPr/>
    </dgm:pt>
    <dgm:pt modelId="{2EF402EC-762D-421C-BFF8-78CD1A66F5B1}" type="pres">
      <dgm:prSet presAssocID="{69268901-3A34-433F-9260-769B4A532DC5}" presName="spacer" presStyleCnt="0"/>
      <dgm:spPr/>
    </dgm:pt>
    <dgm:pt modelId="{675315A7-2F75-4B43-AF58-F5510A621186}" type="pres">
      <dgm:prSet presAssocID="{24968D9A-71C9-4577-91E4-90043A42619D}" presName="comp" presStyleCnt="0"/>
      <dgm:spPr/>
    </dgm:pt>
    <dgm:pt modelId="{1AACC02F-4759-40B0-AD80-F371CE9E77C6}" type="pres">
      <dgm:prSet presAssocID="{24968D9A-71C9-4577-91E4-90043A42619D}" presName="box" presStyleLbl="node1" presStyleIdx="2" presStyleCnt="4"/>
      <dgm:spPr/>
    </dgm:pt>
    <dgm:pt modelId="{94283C82-31BF-437B-8218-7AC466C9672A}" type="pres">
      <dgm:prSet presAssocID="{24968D9A-71C9-4577-91E4-90043A42619D}" presName="img" presStyleLbl="fgImgPlace1" presStyleIdx="2" presStyleCnt="4"/>
      <dgm:spPr>
        <a:blipFill rotWithShape="0">
          <a:blip xmlns:r="http://schemas.openxmlformats.org/officeDocument/2006/relationships" r:embed="rId1"/>
          <a:stretch>
            <a:fillRect/>
          </a:stretch>
        </a:blipFill>
      </dgm:spPr>
    </dgm:pt>
    <dgm:pt modelId="{B63455AC-4579-4787-8D59-7909BF1BC01D}" type="pres">
      <dgm:prSet presAssocID="{24968D9A-71C9-4577-91E4-90043A42619D}" presName="text" presStyleLbl="node1" presStyleIdx="2" presStyleCnt="4">
        <dgm:presLayoutVars>
          <dgm:bulletEnabled val="1"/>
        </dgm:presLayoutVars>
      </dgm:prSet>
      <dgm:spPr/>
    </dgm:pt>
    <dgm:pt modelId="{AF434874-1C89-4240-A1C2-46B3BACEAB13}" type="pres">
      <dgm:prSet presAssocID="{A36B6337-C122-4E66-8B42-6E9E999BB88F}" presName="spacer" presStyleCnt="0"/>
      <dgm:spPr/>
    </dgm:pt>
    <dgm:pt modelId="{ABF5FC80-3DEE-42F4-8DE1-CB43403DEE82}" type="pres">
      <dgm:prSet presAssocID="{BA0BF1C2-D425-458C-BBB3-16F6792A7C2E}" presName="comp" presStyleCnt="0"/>
      <dgm:spPr/>
    </dgm:pt>
    <dgm:pt modelId="{1FD55DE0-E814-4C42-944D-5B88CA256261}" type="pres">
      <dgm:prSet presAssocID="{BA0BF1C2-D425-458C-BBB3-16F6792A7C2E}" presName="box" presStyleLbl="node1" presStyleIdx="3" presStyleCnt="4"/>
      <dgm:spPr/>
    </dgm:pt>
    <dgm:pt modelId="{738EA33A-F3C7-4A50-B317-DF57EBDEA336}" type="pres">
      <dgm:prSet presAssocID="{BA0BF1C2-D425-458C-BBB3-16F6792A7C2E}" presName="img" presStyleLbl="fgImgPlace1" presStyleIdx="3" presStyleCnt="4"/>
      <dgm:spPr>
        <a:blipFill rotWithShape="0">
          <a:blip xmlns:r="http://schemas.openxmlformats.org/officeDocument/2006/relationships" r:embed="rId1"/>
          <a:stretch>
            <a:fillRect/>
          </a:stretch>
        </a:blipFill>
      </dgm:spPr>
    </dgm:pt>
    <dgm:pt modelId="{3B42C956-5709-4568-BD62-03128B71CAD0}" type="pres">
      <dgm:prSet presAssocID="{BA0BF1C2-D425-458C-BBB3-16F6792A7C2E}" presName="text" presStyleLbl="node1" presStyleIdx="3" presStyleCnt="4">
        <dgm:presLayoutVars>
          <dgm:bulletEnabled val="1"/>
        </dgm:presLayoutVars>
      </dgm:prSet>
      <dgm:spPr/>
    </dgm:pt>
  </dgm:ptLst>
  <dgm:cxnLst>
    <dgm:cxn modelId="{31A1642A-9A74-4181-87CE-67CFD3171156}" type="presOf" srcId="{4DB99B05-622D-4B63-A286-54673EED7870}" destId="{9852DAAF-0D6B-405D-8687-7435704E596A}" srcOrd="0" destOrd="0" presId="urn:microsoft.com/office/officeart/2005/8/layout/vList4#4"/>
    <dgm:cxn modelId="{DF3BD43A-73BB-4903-AB4D-4EA42E13CDE6}" srcId="{4DB99B05-622D-4B63-A286-54673EED7870}" destId="{BA0BF1C2-D425-458C-BBB3-16F6792A7C2E}" srcOrd="3" destOrd="0" parTransId="{75004336-71CE-4980-81F2-E98E08807BC3}" sibTransId="{39B22AB0-C129-422D-8B8D-3FCAB72B3389}"/>
    <dgm:cxn modelId="{AA629557-1F4B-4FCF-B482-6DCC1C304AEA}" type="presOf" srcId="{24968D9A-71C9-4577-91E4-90043A42619D}" destId="{B63455AC-4579-4787-8D59-7909BF1BC01D}" srcOrd="1" destOrd="0" presId="urn:microsoft.com/office/officeart/2005/8/layout/vList4#4"/>
    <dgm:cxn modelId="{C25DCF5F-683B-42E6-9386-6DB4BB3253EA}" type="presOf" srcId="{1AA9AF8C-3516-4183-BD85-400136A6559F}" destId="{EABB68C1-57CC-4527-B214-04B81FFAAFCD}" srcOrd="0" destOrd="0" presId="urn:microsoft.com/office/officeart/2005/8/layout/vList4#4"/>
    <dgm:cxn modelId="{8A00CF66-6D9E-4420-9799-5BBCB8C8EE84}" srcId="{4DB99B05-622D-4B63-A286-54673EED7870}" destId="{1AA9AF8C-3516-4183-BD85-400136A6559F}" srcOrd="1" destOrd="0" parTransId="{9A320565-4843-4D08-BAE6-BCA2A0DB9708}" sibTransId="{69268901-3A34-433F-9260-769B4A532DC5}"/>
    <dgm:cxn modelId="{50217B77-3F93-4D98-8D75-F1D1BC17A016}" srcId="{4DB99B05-622D-4B63-A286-54673EED7870}" destId="{C0F9E355-D858-466F-B49C-EBE52C64E1B6}" srcOrd="0" destOrd="0" parTransId="{67238CB6-58EE-4658-BB25-C782D90558C4}" sibTransId="{1AAED05F-1DD5-44CF-8ED4-AE57DA54C362}"/>
    <dgm:cxn modelId="{EFB16581-0906-4172-B80A-32A33E0C4C84}" srcId="{4DB99B05-622D-4B63-A286-54673EED7870}" destId="{24968D9A-71C9-4577-91E4-90043A42619D}" srcOrd="2" destOrd="0" parTransId="{3C8C50E3-4214-423D-9EB0-FC43B4606E45}" sibTransId="{A36B6337-C122-4E66-8B42-6E9E999BB88F}"/>
    <dgm:cxn modelId="{4F44069F-03AE-46B1-8A3F-E8EABF23EFFE}" type="presOf" srcId="{C0F9E355-D858-466F-B49C-EBE52C64E1B6}" destId="{B067840A-42CF-4259-A1A8-86CF93AEED4A}" srcOrd="1" destOrd="0" presId="urn:microsoft.com/office/officeart/2005/8/layout/vList4#4"/>
    <dgm:cxn modelId="{A58478B5-5CF4-44D1-AEF5-E0B8B0DFEF25}" type="presOf" srcId="{1AA9AF8C-3516-4183-BD85-400136A6559F}" destId="{5F5EA8C0-B2F7-45CF-AB97-6D423ACCD50B}" srcOrd="1" destOrd="0" presId="urn:microsoft.com/office/officeart/2005/8/layout/vList4#4"/>
    <dgm:cxn modelId="{CE668AC5-AB4F-4F92-911B-ED819613D957}" type="presOf" srcId="{BA0BF1C2-D425-458C-BBB3-16F6792A7C2E}" destId="{3B42C956-5709-4568-BD62-03128B71CAD0}" srcOrd="1" destOrd="0" presId="urn:microsoft.com/office/officeart/2005/8/layout/vList4#4"/>
    <dgm:cxn modelId="{417EF4C7-06A8-44EA-AD16-4452CC5E674C}" type="presOf" srcId="{24968D9A-71C9-4577-91E4-90043A42619D}" destId="{1AACC02F-4759-40B0-AD80-F371CE9E77C6}" srcOrd="0" destOrd="0" presId="urn:microsoft.com/office/officeart/2005/8/layout/vList4#4"/>
    <dgm:cxn modelId="{0BF171EA-4B26-4935-B6D0-CA6257065FF8}" type="presOf" srcId="{BA0BF1C2-D425-458C-BBB3-16F6792A7C2E}" destId="{1FD55DE0-E814-4C42-944D-5B88CA256261}" srcOrd="0" destOrd="0" presId="urn:microsoft.com/office/officeart/2005/8/layout/vList4#4"/>
    <dgm:cxn modelId="{160509FC-AE34-46FB-BAF1-57D92C50863C}" type="presOf" srcId="{C0F9E355-D858-466F-B49C-EBE52C64E1B6}" destId="{5B75E888-1179-4A2F-B460-CDBF07075B9D}" srcOrd="0" destOrd="0" presId="urn:microsoft.com/office/officeart/2005/8/layout/vList4#4"/>
    <dgm:cxn modelId="{C760980C-AF1B-476F-BEBC-D02DA77387A0}" type="presParOf" srcId="{9852DAAF-0D6B-405D-8687-7435704E596A}" destId="{DCC679FE-9095-4B9B-AF29-ED64F526E6A0}" srcOrd="0" destOrd="0" presId="urn:microsoft.com/office/officeart/2005/8/layout/vList4#4"/>
    <dgm:cxn modelId="{35918E5A-752E-4F46-8379-1EEB50F8E9A3}" type="presParOf" srcId="{DCC679FE-9095-4B9B-AF29-ED64F526E6A0}" destId="{5B75E888-1179-4A2F-B460-CDBF07075B9D}" srcOrd="0" destOrd="0" presId="urn:microsoft.com/office/officeart/2005/8/layout/vList4#4"/>
    <dgm:cxn modelId="{98EC3426-B8C3-4B37-A345-FE285CB65640}" type="presParOf" srcId="{DCC679FE-9095-4B9B-AF29-ED64F526E6A0}" destId="{13775DB9-49E8-466E-A418-38D5DD346966}" srcOrd="1" destOrd="0" presId="urn:microsoft.com/office/officeart/2005/8/layout/vList4#4"/>
    <dgm:cxn modelId="{432AD19F-CB65-4D6F-94AF-31C91F9D8B37}" type="presParOf" srcId="{DCC679FE-9095-4B9B-AF29-ED64F526E6A0}" destId="{B067840A-42CF-4259-A1A8-86CF93AEED4A}" srcOrd="2" destOrd="0" presId="urn:microsoft.com/office/officeart/2005/8/layout/vList4#4"/>
    <dgm:cxn modelId="{1BDE489A-E065-4C8E-8BAA-7F109FBC65B2}" type="presParOf" srcId="{9852DAAF-0D6B-405D-8687-7435704E596A}" destId="{E8D70A36-BA9C-40B3-9DD5-3233663D69AC}" srcOrd="1" destOrd="0" presId="urn:microsoft.com/office/officeart/2005/8/layout/vList4#4"/>
    <dgm:cxn modelId="{C305D61F-5817-4841-8083-E68991A6B7BB}" type="presParOf" srcId="{9852DAAF-0D6B-405D-8687-7435704E596A}" destId="{DD6A147E-7883-439D-9E8D-9997E0A70C2F}" srcOrd="2" destOrd="0" presId="urn:microsoft.com/office/officeart/2005/8/layout/vList4#4"/>
    <dgm:cxn modelId="{D3F4C375-3915-4D78-B6AA-7943AD5A2092}" type="presParOf" srcId="{DD6A147E-7883-439D-9E8D-9997E0A70C2F}" destId="{EABB68C1-57CC-4527-B214-04B81FFAAFCD}" srcOrd="0" destOrd="0" presId="urn:microsoft.com/office/officeart/2005/8/layout/vList4#4"/>
    <dgm:cxn modelId="{18449BF7-2FD7-4ADC-9BC4-63E4188470F1}" type="presParOf" srcId="{DD6A147E-7883-439D-9E8D-9997E0A70C2F}" destId="{A0396279-2533-4DC7-9997-0E0EB47D2B69}" srcOrd="1" destOrd="0" presId="urn:microsoft.com/office/officeart/2005/8/layout/vList4#4"/>
    <dgm:cxn modelId="{298F94F2-8E47-4012-B826-ED16F602F285}" type="presParOf" srcId="{DD6A147E-7883-439D-9E8D-9997E0A70C2F}" destId="{5F5EA8C0-B2F7-45CF-AB97-6D423ACCD50B}" srcOrd="2" destOrd="0" presId="urn:microsoft.com/office/officeart/2005/8/layout/vList4#4"/>
    <dgm:cxn modelId="{A030A07E-0017-4EBF-80BA-2E4FFFE5FED9}" type="presParOf" srcId="{9852DAAF-0D6B-405D-8687-7435704E596A}" destId="{2EF402EC-762D-421C-BFF8-78CD1A66F5B1}" srcOrd="3" destOrd="0" presId="urn:microsoft.com/office/officeart/2005/8/layout/vList4#4"/>
    <dgm:cxn modelId="{843F9D6E-6E72-4BB8-BDEE-6032B1ECA062}" type="presParOf" srcId="{9852DAAF-0D6B-405D-8687-7435704E596A}" destId="{675315A7-2F75-4B43-AF58-F5510A621186}" srcOrd="4" destOrd="0" presId="urn:microsoft.com/office/officeart/2005/8/layout/vList4#4"/>
    <dgm:cxn modelId="{2AD9E6DE-0AEC-4E4B-A44A-F6E5E51529DC}" type="presParOf" srcId="{675315A7-2F75-4B43-AF58-F5510A621186}" destId="{1AACC02F-4759-40B0-AD80-F371CE9E77C6}" srcOrd="0" destOrd="0" presId="urn:microsoft.com/office/officeart/2005/8/layout/vList4#4"/>
    <dgm:cxn modelId="{0A6EA014-5464-4779-A67D-03569A5BF85E}" type="presParOf" srcId="{675315A7-2F75-4B43-AF58-F5510A621186}" destId="{94283C82-31BF-437B-8218-7AC466C9672A}" srcOrd="1" destOrd="0" presId="urn:microsoft.com/office/officeart/2005/8/layout/vList4#4"/>
    <dgm:cxn modelId="{AAE241B5-50C5-46E1-93DD-0C8DF9400928}" type="presParOf" srcId="{675315A7-2F75-4B43-AF58-F5510A621186}" destId="{B63455AC-4579-4787-8D59-7909BF1BC01D}" srcOrd="2" destOrd="0" presId="urn:microsoft.com/office/officeart/2005/8/layout/vList4#4"/>
    <dgm:cxn modelId="{1F9E1658-B4F2-473E-9D68-81322668DCE9}" type="presParOf" srcId="{9852DAAF-0D6B-405D-8687-7435704E596A}" destId="{AF434874-1C89-4240-A1C2-46B3BACEAB13}" srcOrd="5" destOrd="0" presId="urn:microsoft.com/office/officeart/2005/8/layout/vList4#4"/>
    <dgm:cxn modelId="{A4100ABD-ED8D-4DF4-AA09-6FB6318BAB3C}" type="presParOf" srcId="{9852DAAF-0D6B-405D-8687-7435704E596A}" destId="{ABF5FC80-3DEE-42F4-8DE1-CB43403DEE82}" srcOrd="6" destOrd="0" presId="urn:microsoft.com/office/officeart/2005/8/layout/vList4#4"/>
    <dgm:cxn modelId="{9DEA5941-9946-4A3A-AB61-DACE6B6FEE90}" type="presParOf" srcId="{ABF5FC80-3DEE-42F4-8DE1-CB43403DEE82}" destId="{1FD55DE0-E814-4C42-944D-5B88CA256261}" srcOrd="0" destOrd="0" presId="urn:microsoft.com/office/officeart/2005/8/layout/vList4#4"/>
    <dgm:cxn modelId="{036D46C8-CB59-4D00-B31D-ED71719FC7B8}" type="presParOf" srcId="{ABF5FC80-3DEE-42F4-8DE1-CB43403DEE82}" destId="{738EA33A-F3C7-4A50-B317-DF57EBDEA336}" srcOrd="1" destOrd="0" presId="urn:microsoft.com/office/officeart/2005/8/layout/vList4#4"/>
    <dgm:cxn modelId="{ACA2B393-9A14-4FB3-B409-EF52B60AB476}" type="presParOf" srcId="{ABF5FC80-3DEE-42F4-8DE1-CB43403DEE82}" destId="{3B42C956-5709-4568-BD62-03128B71CAD0}" srcOrd="2" destOrd="0" presId="urn:microsoft.com/office/officeart/2005/8/layout/vList4#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B99B05-622D-4B63-A286-54673EED7870}" type="doc">
      <dgm:prSet loTypeId="urn:microsoft.com/office/officeart/2005/8/layout/vList4#5" loCatId="list" qsTypeId="urn:microsoft.com/office/officeart/2005/8/quickstyle/simple1" qsCatId="simple" csTypeId="urn:microsoft.com/office/officeart/2005/8/colors/accent1_2" csCatId="accent1" phldr="1"/>
      <dgm:spPr/>
      <dgm:t>
        <a:bodyPr/>
        <a:lstStyle/>
        <a:p>
          <a:endParaRPr lang="en-US"/>
        </a:p>
      </dgm:t>
    </dgm:pt>
    <dgm:pt modelId="{C0F9E355-D858-466F-B49C-EBE52C64E1B6}">
      <dgm:prSet custT="1"/>
      <dgm:spPr>
        <a:solidFill>
          <a:srgbClr val="0D3672"/>
        </a:solidFill>
      </dgm:spPr>
      <dgm:t>
        <a:bodyPr/>
        <a:lstStyle/>
        <a:p>
          <a:r>
            <a:rPr lang="en-US" sz="1800" dirty="0">
              <a:solidFill>
                <a:schemeClr val="bg1"/>
              </a:solidFill>
              <a:ea typeface="ＭＳ Ｐゴシック"/>
              <a:cs typeface="ＭＳ Ｐゴシック"/>
            </a:rPr>
            <a:t>Unintended retention of a foreign object in a patient after surgery or other procedure</a:t>
          </a:r>
          <a:endParaRPr lang="en-US" sz="1800" dirty="0">
            <a:solidFill>
              <a:schemeClr val="bg1"/>
            </a:solidFill>
          </a:endParaRPr>
        </a:p>
      </dgm:t>
    </dgm:pt>
    <dgm:pt modelId="{67238CB6-58EE-4658-BB25-C782D90558C4}" type="parTrans" cxnId="{50217B77-3F93-4D98-8D75-F1D1BC17A016}">
      <dgm:prSet/>
      <dgm:spPr/>
      <dgm:t>
        <a:bodyPr/>
        <a:lstStyle/>
        <a:p>
          <a:endParaRPr lang="en-US" sz="1600"/>
        </a:p>
      </dgm:t>
    </dgm:pt>
    <dgm:pt modelId="{1AAED05F-1DD5-44CF-8ED4-AE57DA54C362}" type="sibTrans" cxnId="{50217B77-3F93-4D98-8D75-F1D1BC17A016}">
      <dgm:prSet/>
      <dgm:spPr/>
      <dgm:t>
        <a:bodyPr/>
        <a:lstStyle/>
        <a:p>
          <a:endParaRPr lang="en-US" sz="1600"/>
        </a:p>
      </dgm:t>
    </dgm:pt>
    <dgm:pt modelId="{1AA9AF8C-3516-4183-BD85-400136A6559F}">
      <dgm:prSet custT="1"/>
      <dgm:spPr>
        <a:solidFill>
          <a:srgbClr val="0D3672"/>
        </a:solidFill>
      </dgm:spPr>
      <dgm:t>
        <a:bodyPr lIns="0" rIns="0"/>
        <a:lstStyle/>
        <a:p>
          <a:r>
            <a:rPr lang="en-US" sz="1800" dirty="0">
              <a:solidFill>
                <a:schemeClr val="bg1"/>
              </a:solidFill>
              <a:ea typeface="ＭＳ Ｐゴシック"/>
              <a:cs typeface="ＭＳ Ｐゴシック"/>
            </a:rPr>
            <a:t>Severe neonatal hyperbilirubinemia (bilirubin &gt;30 milligrams/deciliter)</a:t>
          </a:r>
        </a:p>
      </dgm:t>
    </dgm:pt>
    <dgm:pt modelId="{9A320565-4843-4D08-BAE6-BCA2A0DB9708}" type="parTrans" cxnId="{8A00CF66-6D9E-4420-9799-5BBCB8C8EE84}">
      <dgm:prSet/>
      <dgm:spPr/>
      <dgm:t>
        <a:bodyPr/>
        <a:lstStyle/>
        <a:p>
          <a:endParaRPr lang="en-US" sz="1600"/>
        </a:p>
      </dgm:t>
    </dgm:pt>
    <dgm:pt modelId="{69268901-3A34-433F-9260-769B4A532DC5}" type="sibTrans" cxnId="{8A00CF66-6D9E-4420-9799-5BBCB8C8EE84}">
      <dgm:prSet/>
      <dgm:spPr/>
      <dgm:t>
        <a:bodyPr/>
        <a:lstStyle/>
        <a:p>
          <a:endParaRPr lang="en-US" sz="1600"/>
        </a:p>
      </dgm:t>
    </dgm:pt>
    <dgm:pt modelId="{24968D9A-71C9-4577-91E4-90043A42619D}">
      <dgm:prSet custT="1"/>
      <dgm:spPr>
        <a:solidFill>
          <a:srgbClr val="0D3672"/>
        </a:solidFill>
      </dgm:spPr>
      <dgm:t>
        <a:bodyPr lIns="0" rIns="0"/>
        <a:lstStyle/>
        <a:p>
          <a:r>
            <a:rPr lang="en-US" sz="1800" dirty="0">
              <a:solidFill>
                <a:schemeClr val="bg1"/>
              </a:solidFill>
              <a:ea typeface="ＭＳ Ｐゴシック"/>
              <a:cs typeface="ＭＳ Ｐゴシック"/>
            </a:rPr>
            <a:t>Crime or allegation of crime against a patient visitor, or employee such as assault, battery, rape, sexual molestation </a:t>
          </a:r>
        </a:p>
      </dgm:t>
    </dgm:pt>
    <dgm:pt modelId="{3C8C50E3-4214-423D-9EB0-FC43B4606E45}" type="parTrans" cxnId="{EFB16581-0906-4172-B80A-32A33E0C4C84}">
      <dgm:prSet/>
      <dgm:spPr/>
      <dgm:t>
        <a:bodyPr/>
        <a:lstStyle/>
        <a:p>
          <a:endParaRPr lang="en-US"/>
        </a:p>
      </dgm:t>
    </dgm:pt>
    <dgm:pt modelId="{A36B6337-C122-4E66-8B42-6E9E999BB88F}" type="sibTrans" cxnId="{EFB16581-0906-4172-B80A-32A33E0C4C84}">
      <dgm:prSet/>
      <dgm:spPr/>
      <dgm:t>
        <a:bodyPr/>
        <a:lstStyle/>
        <a:p>
          <a:endParaRPr lang="en-US"/>
        </a:p>
      </dgm:t>
    </dgm:pt>
    <dgm:pt modelId="{BA0BF1C2-D425-458C-BBB3-16F6792A7C2E}">
      <dgm:prSet custT="1"/>
      <dgm:spPr>
        <a:solidFill>
          <a:srgbClr val="0D3672"/>
        </a:solidFill>
      </dgm:spPr>
      <dgm:t>
        <a:bodyPr/>
        <a:lstStyle/>
        <a:p>
          <a:r>
            <a:rPr lang="en-US" sz="1800" dirty="0">
              <a:solidFill>
                <a:schemeClr val="bg1"/>
              </a:solidFill>
              <a:ea typeface="ＭＳ Ｐゴシック"/>
              <a:cs typeface="ＭＳ Ｐゴシック"/>
            </a:rPr>
            <a:t>Any patient death, paralysis, coma, or other major permanent loss of function associated with a medication error</a:t>
          </a:r>
        </a:p>
      </dgm:t>
    </dgm:pt>
    <dgm:pt modelId="{75004336-71CE-4980-81F2-E98E08807BC3}" type="parTrans" cxnId="{DF3BD43A-73BB-4903-AB4D-4EA42E13CDE6}">
      <dgm:prSet/>
      <dgm:spPr/>
      <dgm:t>
        <a:bodyPr/>
        <a:lstStyle/>
        <a:p>
          <a:endParaRPr lang="en-US"/>
        </a:p>
      </dgm:t>
    </dgm:pt>
    <dgm:pt modelId="{39B22AB0-C129-422D-8B8D-3FCAB72B3389}" type="sibTrans" cxnId="{DF3BD43A-73BB-4903-AB4D-4EA42E13CDE6}">
      <dgm:prSet/>
      <dgm:spPr/>
      <dgm:t>
        <a:bodyPr/>
        <a:lstStyle/>
        <a:p>
          <a:endParaRPr lang="en-US"/>
        </a:p>
      </dgm:t>
    </dgm:pt>
    <dgm:pt modelId="{9852DAAF-0D6B-405D-8687-7435704E596A}" type="pres">
      <dgm:prSet presAssocID="{4DB99B05-622D-4B63-A286-54673EED7870}" presName="linear" presStyleCnt="0">
        <dgm:presLayoutVars>
          <dgm:dir/>
          <dgm:resizeHandles val="exact"/>
        </dgm:presLayoutVars>
      </dgm:prSet>
      <dgm:spPr/>
    </dgm:pt>
    <dgm:pt modelId="{DCC679FE-9095-4B9B-AF29-ED64F526E6A0}" type="pres">
      <dgm:prSet presAssocID="{C0F9E355-D858-466F-B49C-EBE52C64E1B6}" presName="comp" presStyleCnt="0"/>
      <dgm:spPr/>
    </dgm:pt>
    <dgm:pt modelId="{5B75E888-1179-4A2F-B460-CDBF07075B9D}" type="pres">
      <dgm:prSet presAssocID="{C0F9E355-D858-466F-B49C-EBE52C64E1B6}" presName="box" presStyleLbl="node1" presStyleIdx="0" presStyleCnt="4"/>
      <dgm:spPr/>
    </dgm:pt>
    <dgm:pt modelId="{13775DB9-49E8-466E-A418-38D5DD346966}" type="pres">
      <dgm:prSet presAssocID="{C0F9E355-D858-466F-B49C-EBE52C64E1B6}" presName="img" presStyleLbl="fgImgPlace1" presStyleIdx="0" presStyleCnt="4" custLinFactNeighborX="-3284"/>
      <dgm:spPr>
        <a:blipFill rotWithShape="0">
          <a:blip xmlns:r="http://schemas.openxmlformats.org/officeDocument/2006/relationships" r:embed="rId1"/>
          <a:stretch>
            <a:fillRect/>
          </a:stretch>
        </a:blipFill>
      </dgm:spPr>
    </dgm:pt>
    <dgm:pt modelId="{B067840A-42CF-4259-A1A8-86CF93AEED4A}" type="pres">
      <dgm:prSet presAssocID="{C0F9E355-D858-466F-B49C-EBE52C64E1B6}" presName="text" presStyleLbl="node1" presStyleIdx="0" presStyleCnt="4">
        <dgm:presLayoutVars>
          <dgm:bulletEnabled val="1"/>
        </dgm:presLayoutVars>
      </dgm:prSet>
      <dgm:spPr/>
    </dgm:pt>
    <dgm:pt modelId="{E8D70A36-BA9C-40B3-9DD5-3233663D69AC}" type="pres">
      <dgm:prSet presAssocID="{1AAED05F-1DD5-44CF-8ED4-AE57DA54C362}" presName="spacer" presStyleCnt="0"/>
      <dgm:spPr/>
    </dgm:pt>
    <dgm:pt modelId="{DD6A147E-7883-439D-9E8D-9997E0A70C2F}" type="pres">
      <dgm:prSet presAssocID="{1AA9AF8C-3516-4183-BD85-400136A6559F}" presName="comp" presStyleCnt="0"/>
      <dgm:spPr/>
    </dgm:pt>
    <dgm:pt modelId="{EABB68C1-57CC-4527-B214-04B81FFAAFCD}" type="pres">
      <dgm:prSet presAssocID="{1AA9AF8C-3516-4183-BD85-400136A6559F}" presName="box" presStyleLbl="node1" presStyleIdx="1" presStyleCnt="4"/>
      <dgm:spPr/>
    </dgm:pt>
    <dgm:pt modelId="{A0396279-2533-4DC7-9997-0E0EB47D2B69}" type="pres">
      <dgm:prSet presAssocID="{1AA9AF8C-3516-4183-BD85-400136A6559F}" presName="img" presStyleLbl="fgImgPlace1" presStyleIdx="1" presStyleCnt="4" custLinFactNeighborX="-7425" custLinFactNeighborY="-762"/>
      <dgm:spPr>
        <a:blipFill rotWithShape="0">
          <a:blip xmlns:r="http://schemas.openxmlformats.org/officeDocument/2006/relationships" r:embed="rId2"/>
          <a:stretch>
            <a:fillRect/>
          </a:stretch>
        </a:blipFill>
        <a:ln>
          <a:noFill/>
        </a:ln>
      </dgm:spPr>
    </dgm:pt>
    <dgm:pt modelId="{5F5EA8C0-B2F7-45CF-AB97-6D423ACCD50B}" type="pres">
      <dgm:prSet presAssocID="{1AA9AF8C-3516-4183-BD85-400136A6559F}" presName="text" presStyleLbl="node1" presStyleIdx="1" presStyleCnt="4">
        <dgm:presLayoutVars>
          <dgm:bulletEnabled val="1"/>
        </dgm:presLayoutVars>
      </dgm:prSet>
      <dgm:spPr/>
    </dgm:pt>
    <dgm:pt modelId="{2EF402EC-762D-421C-BFF8-78CD1A66F5B1}" type="pres">
      <dgm:prSet presAssocID="{69268901-3A34-433F-9260-769B4A532DC5}" presName="spacer" presStyleCnt="0"/>
      <dgm:spPr/>
    </dgm:pt>
    <dgm:pt modelId="{675315A7-2F75-4B43-AF58-F5510A621186}" type="pres">
      <dgm:prSet presAssocID="{24968D9A-71C9-4577-91E4-90043A42619D}" presName="comp" presStyleCnt="0"/>
      <dgm:spPr/>
    </dgm:pt>
    <dgm:pt modelId="{1AACC02F-4759-40B0-AD80-F371CE9E77C6}" type="pres">
      <dgm:prSet presAssocID="{24968D9A-71C9-4577-91E4-90043A42619D}" presName="box" presStyleLbl="node1" presStyleIdx="2" presStyleCnt="4"/>
      <dgm:spPr/>
    </dgm:pt>
    <dgm:pt modelId="{94283C82-31BF-437B-8218-7AC466C9672A}" type="pres">
      <dgm:prSet presAssocID="{24968D9A-71C9-4577-91E4-90043A42619D}" presName="img" presStyleLbl="fgImgPlace1" presStyleIdx="2" presStyleCnt="4" custLinFactNeighborX="-4926"/>
      <dgm:spPr>
        <a:blipFill rotWithShape="0">
          <a:blip xmlns:r="http://schemas.openxmlformats.org/officeDocument/2006/relationships" r:embed="rId1"/>
          <a:stretch>
            <a:fillRect/>
          </a:stretch>
        </a:blipFill>
      </dgm:spPr>
    </dgm:pt>
    <dgm:pt modelId="{B63455AC-4579-4787-8D59-7909BF1BC01D}" type="pres">
      <dgm:prSet presAssocID="{24968D9A-71C9-4577-91E4-90043A42619D}" presName="text" presStyleLbl="node1" presStyleIdx="2" presStyleCnt="4">
        <dgm:presLayoutVars>
          <dgm:bulletEnabled val="1"/>
        </dgm:presLayoutVars>
      </dgm:prSet>
      <dgm:spPr/>
    </dgm:pt>
    <dgm:pt modelId="{AF434874-1C89-4240-A1C2-46B3BACEAB13}" type="pres">
      <dgm:prSet presAssocID="{A36B6337-C122-4E66-8B42-6E9E999BB88F}" presName="spacer" presStyleCnt="0"/>
      <dgm:spPr/>
    </dgm:pt>
    <dgm:pt modelId="{ABF5FC80-3DEE-42F4-8DE1-CB43403DEE82}" type="pres">
      <dgm:prSet presAssocID="{BA0BF1C2-D425-458C-BBB3-16F6792A7C2E}" presName="comp" presStyleCnt="0"/>
      <dgm:spPr/>
    </dgm:pt>
    <dgm:pt modelId="{1FD55DE0-E814-4C42-944D-5B88CA256261}" type="pres">
      <dgm:prSet presAssocID="{BA0BF1C2-D425-458C-BBB3-16F6792A7C2E}" presName="box" presStyleLbl="node1" presStyleIdx="3" presStyleCnt="4"/>
      <dgm:spPr/>
    </dgm:pt>
    <dgm:pt modelId="{738EA33A-F3C7-4A50-B317-DF57EBDEA336}" type="pres">
      <dgm:prSet presAssocID="{BA0BF1C2-D425-458C-BBB3-16F6792A7C2E}" presName="img" presStyleLbl="fgImgPlace1" presStyleIdx="3" presStyleCnt="4" custLinFactNeighborX="-4926"/>
      <dgm:spPr>
        <a:blipFill rotWithShape="0">
          <a:blip xmlns:r="http://schemas.openxmlformats.org/officeDocument/2006/relationships" r:embed="rId1"/>
          <a:stretch>
            <a:fillRect/>
          </a:stretch>
        </a:blipFill>
      </dgm:spPr>
    </dgm:pt>
    <dgm:pt modelId="{3B42C956-5709-4568-BD62-03128B71CAD0}" type="pres">
      <dgm:prSet presAssocID="{BA0BF1C2-D425-458C-BBB3-16F6792A7C2E}" presName="text" presStyleLbl="node1" presStyleIdx="3" presStyleCnt="4">
        <dgm:presLayoutVars>
          <dgm:bulletEnabled val="1"/>
        </dgm:presLayoutVars>
      </dgm:prSet>
      <dgm:spPr/>
    </dgm:pt>
  </dgm:ptLst>
  <dgm:cxnLst>
    <dgm:cxn modelId="{4FA31B00-00E0-4B01-8AEE-8D531EF57333}" type="presOf" srcId="{4DB99B05-622D-4B63-A286-54673EED7870}" destId="{9852DAAF-0D6B-405D-8687-7435704E596A}" srcOrd="0" destOrd="0" presId="urn:microsoft.com/office/officeart/2005/8/layout/vList4#5"/>
    <dgm:cxn modelId="{AF5FC306-BB88-40F3-A50F-559D17339A9C}" type="presOf" srcId="{1AA9AF8C-3516-4183-BD85-400136A6559F}" destId="{5F5EA8C0-B2F7-45CF-AB97-6D423ACCD50B}" srcOrd="1" destOrd="0" presId="urn:microsoft.com/office/officeart/2005/8/layout/vList4#5"/>
    <dgm:cxn modelId="{5478E31E-9CC9-41BC-9703-D1F3A6896E91}" type="presOf" srcId="{24968D9A-71C9-4577-91E4-90043A42619D}" destId="{1AACC02F-4759-40B0-AD80-F371CE9E77C6}" srcOrd="0" destOrd="0" presId="urn:microsoft.com/office/officeart/2005/8/layout/vList4#5"/>
    <dgm:cxn modelId="{DF3BD43A-73BB-4903-AB4D-4EA42E13CDE6}" srcId="{4DB99B05-622D-4B63-A286-54673EED7870}" destId="{BA0BF1C2-D425-458C-BBB3-16F6792A7C2E}" srcOrd="3" destOrd="0" parTransId="{75004336-71CE-4980-81F2-E98E08807BC3}" sibTransId="{39B22AB0-C129-422D-8B8D-3FCAB72B3389}"/>
    <dgm:cxn modelId="{8A00CF66-6D9E-4420-9799-5BBCB8C8EE84}" srcId="{4DB99B05-622D-4B63-A286-54673EED7870}" destId="{1AA9AF8C-3516-4183-BD85-400136A6559F}" srcOrd="1" destOrd="0" parTransId="{9A320565-4843-4D08-BAE6-BCA2A0DB9708}" sibTransId="{69268901-3A34-433F-9260-769B4A532DC5}"/>
    <dgm:cxn modelId="{50217B77-3F93-4D98-8D75-F1D1BC17A016}" srcId="{4DB99B05-622D-4B63-A286-54673EED7870}" destId="{C0F9E355-D858-466F-B49C-EBE52C64E1B6}" srcOrd="0" destOrd="0" parTransId="{67238CB6-58EE-4658-BB25-C782D90558C4}" sibTransId="{1AAED05F-1DD5-44CF-8ED4-AE57DA54C362}"/>
    <dgm:cxn modelId="{843A3278-7B64-4D01-B71D-14BC1FB9A2CE}" type="presOf" srcId="{24968D9A-71C9-4577-91E4-90043A42619D}" destId="{B63455AC-4579-4787-8D59-7909BF1BC01D}" srcOrd="1" destOrd="0" presId="urn:microsoft.com/office/officeart/2005/8/layout/vList4#5"/>
    <dgm:cxn modelId="{EFB16581-0906-4172-B80A-32A33E0C4C84}" srcId="{4DB99B05-622D-4B63-A286-54673EED7870}" destId="{24968D9A-71C9-4577-91E4-90043A42619D}" srcOrd="2" destOrd="0" parTransId="{3C8C50E3-4214-423D-9EB0-FC43B4606E45}" sibTransId="{A36B6337-C122-4E66-8B42-6E9E999BB88F}"/>
    <dgm:cxn modelId="{AC1A0692-545E-4D1D-855C-ADD81D431059}" type="presOf" srcId="{1AA9AF8C-3516-4183-BD85-400136A6559F}" destId="{EABB68C1-57CC-4527-B214-04B81FFAAFCD}" srcOrd="0" destOrd="0" presId="urn:microsoft.com/office/officeart/2005/8/layout/vList4#5"/>
    <dgm:cxn modelId="{BDD965A0-0731-46AC-A2C4-93663F92481B}" type="presOf" srcId="{BA0BF1C2-D425-458C-BBB3-16F6792A7C2E}" destId="{3B42C956-5709-4568-BD62-03128B71CAD0}" srcOrd="1" destOrd="0" presId="urn:microsoft.com/office/officeart/2005/8/layout/vList4#5"/>
    <dgm:cxn modelId="{58899DA5-0B6B-42BA-8925-608CA58BBE89}" type="presOf" srcId="{C0F9E355-D858-466F-B49C-EBE52C64E1B6}" destId="{B067840A-42CF-4259-A1A8-86CF93AEED4A}" srcOrd="1" destOrd="0" presId="urn:microsoft.com/office/officeart/2005/8/layout/vList4#5"/>
    <dgm:cxn modelId="{7E0BFEA8-1D16-4C35-80EF-DB58E1A7D6C9}" type="presOf" srcId="{BA0BF1C2-D425-458C-BBB3-16F6792A7C2E}" destId="{1FD55DE0-E814-4C42-944D-5B88CA256261}" srcOrd="0" destOrd="0" presId="urn:microsoft.com/office/officeart/2005/8/layout/vList4#5"/>
    <dgm:cxn modelId="{B1E336B8-08BC-49FB-B5FA-4A7F7B4421E5}" type="presOf" srcId="{C0F9E355-D858-466F-B49C-EBE52C64E1B6}" destId="{5B75E888-1179-4A2F-B460-CDBF07075B9D}" srcOrd="0" destOrd="0" presId="urn:microsoft.com/office/officeart/2005/8/layout/vList4#5"/>
    <dgm:cxn modelId="{0BB6EEE0-5214-42BE-892C-F364CA332EEE}" type="presParOf" srcId="{9852DAAF-0D6B-405D-8687-7435704E596A}" destId="{DCC679FE-9095-4B9B-AF29-ED64F526E6A0}" srcOrd="0" destOrd="0" presId="urn:microsoft.com/office/officeart/2005/8/layout/vList4#5"/>
    <dgm:cxn modelId="{4EA33D64-9267-479C-B936-2F4460056149}" type="presParOf" srcId="{DCC679FE-9095-4B9B-AF29-ED64F526E6A0}" destId="{5B75E888-1179-4A2F-B460-CDBF07075B9D}" srcOrd="0" destOrd="0" presId="urn:microsoft.com/office/officeart/2005/8/layout/vList4#5"/>
    <dgm:cxn modelId="{2E813284-4CDA-4C24-A537-41D8E6DAF7E5}" type="presParOf" srcId="{DCC679FE-9095-4B9B-AF29-ED64F526E6A0}" destId="{13775DB9-49E8-466E-A418-38D5DD346966}" srcOrd="1" destOrd="0" presId="urn:microsoft.com/office/officeart/2005/8/layout/vList4#5"/>
    <dgm:cxn modelId="{29469DF3-CCBD-4F5C-8C61-C97B5394BD2E}" type="presParOf" srcId="{DCC679FE-9095-4B9B-AF29-ED64F526E6A0}" destId="{B067840A-42CF-4259-A1A8-86CF93AEED4A}" srcOrd="2" destOrd="0" presId="urn:microsoft.com/office/officeart/2005/8/layout/vList4#5"/>
    <dgm:cxn modelId="{D267AD43-6EB5-464D-8ECD-AAE4864ADD7C}" type="presParOf" srcId="{9852DAAF-0D6B-405D-8687-7435704E596A}" destId="{E8D70A36-BA9C-40B3-9DD5-3233663D69AC}" srcOrd="1" destOrd="0" presId="urn:microsoft.com/office/officeart/2005/8/layout/vList4#5"/>
    <dgm:cxn modelId="{62FCE53F-5053-40B0-AEC1-879A7355AB91}" type="presParOf" srcId="{9852DAAF-0D6B-405D-8687-7435704E596A}" destId="{DD6A147E-7883-439D-9E8D-9997E0A70C2F}" srcOrd="2" destOrd="0" presId="urn:microsoft.com/office/officeart/2005/8/layout/vList4#5"/>
    <dgm:cxn modelId="{6E07393E-BA38-40AB-8C63-E77AD8764213}" type="presParOf" srcId="{DD6A147E-7883-439D-9E8D-9997E0A70C2F}" destId="{EABB68C1-57CC-4527-B214-04B81FFAAFCD}" srcOrd="0" destOrd="0" presId="urn:microsoft.com/office/officeart/2005/8/layout/vList4#5"/>
    <dgm:cxn modelId="{7B35A862-59E3-4216-9921-B594F92F948A}" type="presParOf" srcId="{DD6A147E-7883-439D-9E8D-9997E0A70C2F}" destId="{A0396279-2533-4DC7-9997-0E0EB47D2B69}" srcOrd="1" destOrd="0" presId="urn:microsoft.com/office/officeart/2005/8/layout/vList4#5"/>
    <dgm:cxn modelId="{0AC5DA89-AD0D-4907-BD7E-85C4C4F8E440}" type="presParOf" srcId="{DD6A147E-7883-439D-9E8D-9997E0A70C2F}" destId="{5F5EA8C0-B2F7-45CF-AB97-6D423ACCD50B}" srcOrd="2" destOrd="0" presId="urn:microsoft.com/office/officeart/2005/8/layout/vList4#5"/>
    <dgm:cxn modelId="{D6549751-3515-4B75-8508-4E3DE9A17B6A}" type="presParOf" srcId="{9852DAAF-0D6B-405D-8687-7435704E596A}" destId="{2EF402EC-762D-421C-BFF8-78CD1A66F5B1}" srcOrd="3" destOrd="0" presId="urn:microsoft.com/office/officeart/2005/8/layout/vList4#5"/>
    <dgm:cxn modelId="{11A2D707-A050-400C-9B3A-A2E918F7EA88}" type="presParOf" srcId="{9852DAAF-0D6B-405D-8687-7435704E596A}" destId="{675315A7-2F75-4B43-AF58-F5510A621186}" srcOrd="4" destOrd="0" presId="urn:microsoft.com/office/officeart/2005/8/layout/vList4#5"/>
    <dgm:cxn modelId="{8CF32217-5C31-45F9-AB08-C1FCBCC76504}" type="presParOf" srcId="{675315A7-2F75-4B43-AF58-F5510A621186}" destId="{1AACC02F-4759-40B0-AD80-F371CE9E77C6}" srcOrd="0" destOrd="0" presId="urn:microsoft.com/office/officeart/2005/8/layout/vList4#5"/>
    <dgm:cxn modelId="{2C8C3E33-C7E0-446F-A555-3B9460138A2F}" type="presParOf" srcId="{675315A7-2F75-4B43-AF58-F5510A621186}" destId="{94283C82-31BF-437B-8218-7AC466C9672A}" srcOrd="1" destOrd="0" presId="urn:microsoft.com/office/officeart/2005/8/layout/vList4#5"/>
    <dgm:cxn modelId="{B27EA951-5BE5-4A3B-A81D-D622EF69F473}" type="presParOf" srcId="{675315A7-2F75-4B43-AF58-F5510A621186}" destId="{B63455AC-4579-4787-8D59-7909BF1BC01D}" srcOrd="2" destOrd="0" presId="urn:microsoft.com/office/officeart/2005/8/layout/vList4#5"/>
    <dgm:cxn modelId="{6A0425F7-F609-4E7C-9BD8-908DFCE126CA}" type="presParOf" srcId="{9852DAAF-0D6B-405D-8687-7435704E596A}" destId="{AF434874-1C89-4240-A1C2-46B3BACEAB13}" srcOrd="5" destOrd="0" presId="urn:microsoft.com/office/officeart/2005/8/layout/vList4#5"/>
    <dgm:cxn modelId="{3D88D7FC-64A9-4E0E-8BE3-5D0388EC5B4D}" type="presParOf" srcId="{9852DAAF-0D6B-405D-8687-7435704E596A}" destId="{ABF5FC80-3DEE-42F4-8DE1-CB43403DEE82}" srcOrd="6" destOrd="0" presId="urn:microsoft.com/office/officeart/2005/8/layout/vList4#5"/>
    <dgm:cxn modelId="{49455CC0-B41F-40EB-9128-C2DA3CC5B62F}" type="presParOf" srcId="{ABF5FC80-3DEE-42F4-8DE1-CB43403DEE82}" destId="{1FD55DE0-E814-4C42-944D-5B88CA256261}" srcOrd="0" destOrd="0" presId="urn:microsoft.com/office/officeart/2005/8/layout/vList4#5"/>
    <dgm:cxn modelId="{2C645B96-0E6A-4D02-A627-693F3423AFE7}" type="presParOf" srcId="{ABF5FC80-3DEE-42F4-8DE1-CB43403DEE82}" destId="{738EA33A-F3C7-4A50-B317-DF57EBDEA336}" srcOrd="1" destOrd="0" presId="urn:microsoft.com/office/officeart/2005/8/layout/vList4#5"/>
    <dgm:cxn modelId="{1AD0FEF0-8E76-45DF-B7A3-041D5227579F}" type="presParOf" srcId="{ABF5FC80-3DEE-42F4-8DE1-CB43403DEE82}" destId="{3B42C956-5709-4568-BD62-03128B71CAD0}"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B99B05-622D-4B63-A286-54673EED7870}"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en-US"/>
        </a:p>
      </dgm:t>
    </dgm:pt>
    <dgm:pt modelId="{C0F9E355-D858-466F-B49C-EBE52C64E1B6}">
      <dgm:prSet custT="1"/>
      <dgm:spPr>
        <a:solidFill>
          <a:srgbClr val="0D3672"/>
        </a:solidFill>
      </dgm:spPr>
      <dgm:t>
        <a:bodyPr/>
        <a:lstStyle/>
        <a:p>
          <a:r>
            <a:rPr lang="en-US" sz="1800" dirty="0">
              <a:solidFill>
                <a:schemeClr val="bg1"/>
              </a:solidFill>
              <a:ea typeface="ＭＳ Ｐゴシック"/>
              <a:cs typeface="ＭＳ Ｐゴシック"/>
            </a:rPr>
            <a:t>Any delivery of radiotherapy to the wrong body region or &gt;25% above the planned radiotherapy dose</a:t>
          </a:r>
        </a:p>
      </dgm:t>
    </dgm:pt>
    <dgm:pt modelId="{67238CB6-58EE-4658-BB25-C782D90558C4}" type="parTrans" cxnId="{50217B77-3F93-4D98-8D75-F1D1BC17A016}">
      <dgm:prSet/>
      <dgm:spPr/>
      <dgm:t>
        <a:bodyPr/>
        <a:lstStyle/>
        <a:p>
          <a:endParaRPr lang="en-US" sz="1600"/>
        </a:p>
      </dgm:t>
    </dgm:pt>
    <dgm:pt modelId="{1AAED05F-1DD5-44CF-8ED4-AE57DA54C362}" type="sibTrans" cxnId="{50217B77-3F93-4D98-8D75-F1D1BC17A016}">
      <dgm:prSet/>
      <dgm:spPr/>
      <dgm:t>
        <a:bodyPr/>
        <a:lstStyle/>
        <a:p>
          <a:endParaRPr lang="en-US" sz="1600"/>
        </a:p>
      </dgm:t>
    </dgm:pt>
    <dgm:pt modelId="{1AA9AF8C-3516-4183-BD85-400136A6559F}">
      <dgm:prSet custT="1"/>
      <dgm:spPr>
        <a:solidFill>
          <a:srgbClr val="0D3672"/>
        </a:solidFill>
      </dgm:spPr>
      <dgm:t>
        <a:bodyPr lIns="0" tIns="182880" rIns="0" bIns="182880"/>
        <a:lstStyle/>
        <a:p>
          <a:r>
            <a:rPr lang="en-US" sz="1800" dirty="0">
              <a:solidFill>
                <a:schemeClr val="bg1"/>
              </a:solidFill>
              <a:ea typeface="ＭＳ Ｐゴシック"/>
              <a:cs typeface="ＭＳ Ｐゴシック"/>
            </a:rPr>
            <a:t>Any elopement, that is an unauthorized departure, of a patient from an around-the-clock setting resulting in a temporally related death</a:t>
          </a:r>
        </a:p>
      </dgm:t>
    </dgm:pt>
    <dgm:pt modelId="{9A320565-4843-4D08-BAE6-BCA2A0DB9708}" type="parTrans" cxnId="{8A00CF66-6D9E-4420-9799-5BBCB8C8EE84}">
      <dgm:prSet/>
      <dgm:spPr/>
      <dgm:t>
        <a:bodyPr/>
        <a:lstStyle/>
        <a:p>
          <a:endParaRPr lang="en-US" sz="1600"/>
        </a:p>
      </dgm:t>
    </dgm:pt>
    <dgm:pt modelId="{69268901-3A34-433F-9260-769B4A532DC5}" type="sibTrans" cxnId="{8A00CF66-6D9E-4420-9799-5BBCB8C8EE84}">
      <dgm:prSet/>
      <dgm:spPr/>
      <dgm:t>
        <a:bodyPr/>
        <a:lstStyle/>
        <a:p>
          <a:endParaRPr lang="en-US" sz="1600"/>
        </a:p>
      </dgm:t>
    </dgm:pt>
    <dgm:pt modelId="{24968D9A-71C9-4577-91E4-90043A42619D}">
      <dgm:prSet custT="1"/>
      <dgm:spPr>
        <a:solidFill>
          <a:srgbClr val="0D3672"/>
        </a:solidFill>
      </dgm:spPr>
      <dgm:t>
        <a:bodyPr/>
        <a:lstStyle/>
        <a:p>
          <a:r>
            <a:rPr lang="en-US" sz="1800" dirty="0">
              <a:solidFill>
                <a:schemeClr val="bg1"/>
              </a:solidFill>
              <a:ea typeface="ＭＳ Ｐゴシック"/>
              <a:cs typeface="ＭＳ Ｐゴシック"/>
            </a:rPr>
            <a:t>Any intrapartum (related to the birth process) maternal death</a:t>
          </a:r>
        </a:p>
      </dgm:t>
    </dgm:pt>
    <dgm:pt modelId="{3C8C50E3-4214-423D-9EB0-FC43B4606E45}" type="parTrans" cxnId="{EFB16581-0906-4172-B80A-32A33E0C4C84}">
      <dgm:prSet/>
      <dgm:spPr/>
      <dgm:t>
        <a:bodyPr/>
        <a:lstStyle/>
        <a:p>
          <a:endParaRPr lang="en-US"/>
        </a:p>
      </dgm:t>
    </dgm:pt>
    <dgm:pt modelId="{A36B6337-C122-4E66-8B42-6E9E999BB88F}" type="sibTrans" cxnId="{EFB16581-0906-4172-B80A-32A33E0C4C84}">
      <dgm:prSet/>
      <dgm:spPr/>
      <dgm:t>
        <a:bodyPr/>
        <a:lstStyle/>
        <a:p>
          <a:endParaRPr lang="en-US"/>
        </a:p>
      </dgm:t>
    </dgm:pt>
    <dgm:pt modelId="{BA0BF1C2-D425-458C-BBB3-16F6792A7C2E}">
      <dgm:prSet custT="1"/>
      <dgm:spPr>
        <a:solidFill>
          <a:srgbClr val="0D3672"/>
        </a:solidFill>
      </dgm:spPr>
      <dgm:t>
        <a:bodyPr/>
        <a:lstStyle/>
        <a:p>
          <a:r>
            <a:rPr lang="en-US" sz="1800" dirty="0">
              <a:solidFill>
                <a:schemeClr val="bg1"/>
              </a:solidFill>
              <a:ea typeface="ＭＳ Ｐゴシック"/>
              <a:cs typeface="ＭＳ Ｐゴシック"/>
            </a:rPr>
            <a:t>Assault, homicide, or other crime resulting in patient death or major permanent loss of function</a:t>
          </a:r>
        </a:p>
      </dgm:t>
    </dgm:pt>
    <dgm:pt modelId="{75004336-71CE-4980-81F2-E98E08807BC3}" type="parTrans" cxnId="{DF3BD43A-73BB-4903-AB4D-4EA42E13CDE6}">
      <dgm:prSet/>
      <dgm:spPr/>
      <dgm:t>
        <a:bodyPr/>
        <a:lstStyle/>
        <a:p>
          <a:endParaRPr lang="en-US"/>
        </a:p>
      </dgm:t>
    </dgm:pt>
    <dgm:pt modelId="{39B22AB0-C129-422D-8B8D-3FCAB72B3389}" type="sibTrans" cxnId="{DF3BD43A-73BB-4903-AB4D-4EA42E13CDE6}">
      <dgm:prSet/>
      <dgm:spPr/>
      <dgm:t>
        <a:bodyPr/>
        <a:lstStyle/>
        <a:p>
          <a:endParaRPr lang="en-US"/>
        </a:p>
      </dgm:t>
    </dgm:pt>
    <dgm:pt modelId="{9852DAAF-0D6B-405D-8687-7435704E596A}" type="pres">
      <dgm:prSet presAssocID="{4DB99B05-622D-4B63-A286-54673EED7870}" presName="linear" presStyleCnt="0">
        <dgm:presLayoutVars>
          <dgm:dir/>
          <dgm:resizeHandles val="exact"/>
        </dgm:presLayoutVars>
      </dgm:prSet>
      <dgm:spPr/>
    </dgm:pt>
    <dgm:pt modelId="{DCC679FE-9095-4B9B-AF29-ED64F526E6A0}" type="pres">
      <dgm:prSet presAssocID="{C0F9E355-D858-466F-B49C-EBE52C64E1B6}" presName="comp" presStyleCnt="0"/>
      <dgm:spPr/>
    </dgm:pt>
    <dgm:pt modelId="{5B75E888-1179-4A2F-B460-CDBF07075B9D}" type="pres">
      <dgm:prSet presAssocID="{C0F9E355-D858-466F-B49C-EBE52C64E1B6}" presName="box" presStyleLbl="node1" presStyleIdx="0" presStyleCnt="4" custLinFactNeighborY="-1348"/>
      <dgm:spPr/>
    </dgm:pt>
    <dgm:pt modelId="{13775DB9-49E8-466E-A418-38D5DD346966}" type="pres">
      <dgm:prSet presAssocID="{C0F9E355-D858-466F-B49C-EBE52C64E1B6}" presName="img" presStyleLbl="fgImgPlace1" presStyleIdx="0" presStyleCnt="4"/>
      <dgm:spPr>
        <a:blipFill rotWithShape="0">
          <a:blip xmlns:r="http://schemas.openxmlformats.org/officeDocument/2006/relationships" r:embed="rId1"/>
          <a:stretch>
            <a:fillRect/>
          </a:stretch>
        </a:blipFill>
      </dgm:spPr>
    </dgm:pt>
    <dgm:pt modelId="{B067840A-42CF-4259-A1A8-86CF93AEED4A}" type="pres">
      <dgm:prSet presAssocID="{C0F9E355-D858-466F-B49C-EBE52C64E1B6}" presName="text" presStyleLbl="node1" presStyleIdx="0" presStyleCnt="4">
        <dgm:presLayoutVars>
          <dgm:bulletEnabled val="1"/>
        </dgm:presLayoutVars>
      </dgm:prSet>
      <dgm:spPr/>
    </dgm:pt>
    <dgm:pt modelId="{E8D70A36-BA9C-40B3-9DD5-3233663D69AC}" type="pres">
      <dgm:prSet presAssocID="{1AAED05F-1DD5-44CF-8ED4-AE57DA54C362}" presName="spacer" presStyleCnt="0"/>
      <dgm:spPr/>
    </dgm:pt>
    <dgm:pt modelId="{DD6A147E-7883-439D-9E8D-9997E0A70C2F}" type="pres">
      <dgm:prSet presAssocID="{1AA9AF8C-3516-4183-BD85-400136A6559F}" presName="comp" presStyleCnt="0"/>
      <dgm:spPr/>
    </dgm:pt>
    <dgm:pt modelId="{EABB68C1-57CC-4527-B214-04B81FFAAFCD}" type="pres">
      <dgm:prSet presAssocID="{1AA9AF8C-3516-4183-BD85-400136A6559F}" presName="box" presStyleLbl="node1" presStyleIdx="1" presStyleCnt="4"/>
      <dgm:spPr/>
    </dgm:pt>
    <dgm:pt modelId="{A0396279-2533-4DC7-9997-0E0EB47D2B69}" type="pres">
      <dgm:prSet presAssocID="{1AA9AF8C-3516-4183-BD85-400136A6559F}" presName="img" presStyleLbl="fgImgPlace1" presStyleIdx="1" presStyleCnt="4" custLinFactNeighborX="2427" custLinFactNeighborY="-762"/>
      <dgm:spPr>
        <a:blipFill rotWithShape="0">
          <a:blip xmlns:r="http://schemas.openxmlformats.org/officeDocument/2006/relationships" r:embed="rId2"/>
          <a:stretch>
            <a:fillRect/>
          </a:stretch>
        </a:blipFill>
        <a:ln>
          <a:noFill/>
        </a:ln>
      </dgm:spPr>
    </dgm:pt>
    <dgm:pt modelId="{5F5EA8C0-B2F7-45CF-AB97-6D423ACCD50B}" type="pres">
      <dgm:prSet presAssocID="{1AA9AF8C-3516-4183-BD85-400136A6559F}" presName="text" presStyleLbl="node1" presStyleIdx="1" presStyleCnt="4">
        <dgm:presLayoutVars>
          <dgm:bulletEnabled val="1"/>
        </dgm:presLayoutVars>
      </dgm:prSet>
      <dgm:spPr/>
    </dgm:pt>
    <dgm:pt modelId="{2EF402EC-762D-421C-BFF8-78CD1A66F5B1}" type="pres">
      <dgm:prSet presAssocID="{69268901-3A34-433F-9260-769B4A532DC5}" presName="spacer" presStyleCnt="0"/>
      <dgm:spPr/>
    </dgm:pt>
    <dgm:pt modelId="{675315A7-2F75-4B43-AF58-F5510A621186}" type="pres">
      <dgm:prSet presAssocID="{24968D9A-71C9-4577-91E4-90043A42619D}" presName="comp" presStyleCnt="0"/>
      <dgm:spPr/>
    </dgm:pt>
    <dgm:pt modelId="{1AACC02F-4759-40B0-AD80-F371CE9E77C6}" type="pres">
      <dgm:prSet presAssocID="{24968D9A-71C9-4577-91E4-90043A42619D}" presName="box" presStyleLbl="node1" presStyleIdx="2" presStyleCnt="4"/>
      <dgm:spPr/>
    </dgm:pt>
    <dgm:pt modelId="{94283C82-31BF-437B-8218-7AC466C9672A}" type="pres">
      <dgm:prSet presAssocID="{24968D9A-71C9-4577-91E4-90043A42619D}" presName="img" presStyleLbl="fgImgPlace1" presStyleIdx="2" presStyleCnt="4"/>
      <dgm:spPr>
        <a:blipFill rotWithShape="0">
          <a:blip xmlns:r="http://schemas.openxmlformats.org/officeDocument/2006/relationships" r:embed="rId1"/>
          <a:stretch>
            <a:fillRect/>
          </a:stretch>
        </a:blipFill>
      </dgm:spPr>
    </dgm:pt>
    <dgm:pt modelId="{B63455AC-4579-4787-8D59-7909BF1BC01D}" type="pres">
      <dgm:prSet presAssocID="{24968D9A-71C9-4577-91E4-90043A42619D}" presName="text" presStyleLbl="node1" presStyleIdx="2" presStyleCnt="4">
        <dgm:presLayoutVars>
          <dgm:bulletEnabled val="1"/>
        </dgm:presLayoutVars>
      </dgm:prSet>
      <dgm:spPr/>
    </dgm:pt>
    <dgm:pt modelId="{AF434874-1C89-4240-A1C2-46B3BACEAB13}" type="pres">
      <dgm:prSet presAssocID="{A36B6337-C122-4E66-8B42-6E9E999BB88F}" presName="spacer" presStyleCnt="0"/>
      <dgm:spPr/>
    </dgm:pt>
    <dgm:pt modelId="{ABF5FC80-3DEE-42F4-8DE1-CB43403DEE82}" type="pres">
      <dgm:prSet presAssocID="{BA0BF1C2-D425-458C-BBB3-16F6792A7C2E}" presName="comp" presStyleCnt="0"/>
      <dgm:spPr/>
    </dgm:pt>
    <dgm:pt modelId="{1FD55DE0-E814-4C42-944D-5B88CA256261}" type="pres">
      <dgm:prSet presAssocID="{BA0BF1C2-D425-458C-BBB3-16F6792A7C2E}" presName="box" presStyleLbl="node1" presStyleIdx="3" presStyleCnt="4"/>
      <dgm:spPr/>
    </dgm:pt>
    <dgm:pt modelId="{738EA33A-F3C7-4A50-B317-DF57EBDEA336}" type="pres">
      <dgm:prSet presAssocID="{BA0BF1C2-D425-458C-BBB3-16F6792A7C2E}" presName="img" presStyleLbl="fgImgPlace1" presStyleIdx="3" presStyleCnt="4"/>
      <dgm:spPr>
        <a:blipFill rotWithShape="0">
          <a:blip xmlns:r="http://schemas.openxmlformats.org/officeDocument/2006/relationships" r:embed="rId1"/>
          <a:stretch>
            <a:fillRect/>
          </a:stretch>
        </a:blipFill>
      </dgm:spPr>
    </dgm:pt>
    <dgm:pt modelId="{3B42C956-5709-4568-BD62-03128B71CAD0}" type="pres">
      <dgm:prSet presAssocID="{BA0BF1C2-D425-458C-BBB3-16F6792A7C2E}" presName="text" presStyleLbl="node1" presStyleIdx="3" presStyleCnt="4">
        <dgm:presLayoutVars>
          <dgm:bulletEnabled val="1"/>
        </dgm:presLayoutVars>
      </dgm:prSet>
      <dgm:spPr/>
    </dgm:pt>
  </dgm:ptLst>
  <dgm:cxnLst>
    <dgm:cxn modelId="{DA848603-C0B3-4F19-951E-E57264F2A53E}" type="presOf" srcId="{BA0BF1C2-D425-458C-BBB3-16F6792A7C2E}" destId="{1FD55DE0-E814-4C42-944D-5B88CA256261}" srcOrd="0" destOrd="0" presId="urn:microsoft.com/office/officeart/2005/8/layout/vList4#6"/>
    <dgm:cxn modelId="{FEFC4D38-BA59-4027-BB2C-8E84B99C6369}" type="presOf" srcId="{C0F9E355-D858-466F-B49C-EBE52C64E1B6}" destId="{B067840A-42CF-4259-A1A8-86CF93AEED4A}" srcOrd="1" destOrd="0" presId="urn:microsoft.com/office/officeart/2005/8/layout/vList4#6"/>
    <dgm:cxn modelId="{DF3BD43A-73BB-4903-AB4D-4EA42E13CDE6}" srcId="{4DB99B05-622D-4B63-A286-54673EED7870}" destId="{BA0BF1C2-D425-458C-BBB3-16F6792A7C2E}" srcOrd="3" destOrd="0" parTransId="{75004336-71CE-4980-81F2-E98E08807BC3}" sibTransId="{39B22AB0-C129-422D-8B8D-3FCAB72B3389}"/>
    <dgm:cxn modelId="{93301B64-94A8-4204-B567-3CB3F89F17DA}" type="presOf" srcId="{1AA9AF8C-3516-4183-BD85-400136A6559F}" destId="{EABB68C1-57CC-4527-B214-04B81FFAAFCD}" srcOrd="0" destOrd="0" presId="urn:microsoft.com/office/officeart/2005/8/layout/vList4#6"/>
    <dgm:cxn modelId="{8A00CF66-6D9E-4420-9799-5BBCB8C8EE84}" srcId="{4DB99B05-622D-4B63-A286-54673EED7870}" destId="{1AA9AF8C-3516-4183-BD85-400136A6559F}" srcOrd="1" destOrd="0" parTransId="{9A320565-4843-4D08-BAE6-BCA2A0DB9708}" sibTransId="{69268901-3A34-433F-9260-769B4A532DC5}"/>
    <dgm:cxn modelId="{38BBE067-0E18-4BB6-8330-11CF9633B27A}" type="presOf" srcId="{C0F9E355-D858-466F-B49C-EBE52C64E1B6}" destId="{5B75E888-1179-4A2F-B460-CDBF07075B9D}" srcOrd="0" destOrd="0" presId="urn:microsoft.com/office/officeart/2005/8/layout/vList4#6"/>
    <dgm:cxn modelId="{50217B77-3F93-4D98-8D75-F1D1BC17A016}" srcId="{4DB99B05-622D-4B63-A286-54673EED7870}" destId="{C0F9E355-D858-466F-B49C-EBE52C64E1B6}" srcOrd="0" destOrd="0" parTransId="{67238CB6-58EE-4658-BB25-C782D90558C4}" sibTransId="{1AAED05F-1DD5-44CF-8ED4-AE57DA54C362}"/>
    <dgm:cxn modelId="{4762C977-99F8-4ABB-B629-377589784240}" type="presOf" srcId="{24968D9A-71C9-4577-91E4-90043A42619D}" destId="{1AACC02F-4759-40B0-AD80-F371CE9E77C6}" srcOrd="0" destOrd="0" presId="urn:microsoft.com/office/officeart/2005/8/layout/vList4#6"/>
    <dgm:cxn modelId="{7F3E177B-F158-410C-B86D-DA9D83A3C7EB}" type="presOf" srcId="{BA0BF1C2-D425-458C-BBB3-16F6792A7C2E}" destId="{3B42C956-5709-4568-BD62-03128B71CAD0}" srcOrd="1" destOrd="0" presId="urn:microsoft.com/office/officeart/2005/8/layout/vList4#6"/>
    <dgm:cxn modelId="{EFB16581-0906-4172-B80A-32A33E0C4C84}" srcId="{4DB99B05-622D-4B63-A286-54673EED7870}" destId="{24968D9A-71C9-4577-91E4-90043A42619D}" srcOrd="2" destOrd="0" parTransId="{3C8C50E3-4214-423D-9EB0-FC43B4606E45}" sibTransId="{A36B6337-C122-4E66-8B42-6E9E999BB88F}"/>
    <dgm:cxn modelId="{01468991-1049-453B-9CEB-481999822FA2}" type="presOf" srcId="{24968D9A-71C9-4577-91E4-90043A42619D}" destId="{B63455AC-4579-4787-8D59-7909BF1BC01D}" srcOrd="1" destOrd="0" presId="urn:microsoft.com/office/officeart/2005/8/layout/vList4#6"/>
    <dgm:cxn modelId="{3CA56AE9-7369-496A-8F5C-C35561ACF2B0}" type="presOf" srcId="{1AA9AF8C-3516-4183-BD85-400136A6559F}" destId="{5F5EA8C0-B2F7-45CF-AB97-6D423ACCD50B}" srcOrd="1" destOrd="0" presId="urn:microsoft.com/office/officeart/2005/8/layout/vList4#6"/>
    <dgm:cxn modelId="{EE2215F0-D774-475D-9542-84A0CE0A13F5}" type="presOf" srcId="{4DB99B05-622D-4B63-A286-54673EED7870}" destId="{9852DAAF-0D6B-405D-8687-7435704E596A}" srcOrd="0" destOrd="0" presId="urn:microsoft.com/office/officeart/2005/8/layout/vList4#6"/>
    <dgm:cxn modelId="{BA257290-3E8B-4B79-A28A-2CC553D4855E}" type="presParOf" srcId="{9852DAAF-0D6B-405D-8687-7435704E596A}" destId="{DCC679FE-9095-4B9B-AF29-ED64F526E6A0}" srcOrd="0" destOrd="0" presId="urn:microsoft.com/office/officeart/2005/8/layout/vList4#6"/>
    <dgm:cxn modelId="{DB59E07F-0338-45D4-84AE-EB4FA6E4FE7A}" type="presParOf" srcId="{DCC679FE-9095-4B9B-AF29-ED64F526E6A0}" destId="{5B75E888-1179-4A2F-B460-CDBF07075B9D}" srcOrd="0" destOrd="0" presId="urn:microsoft.com/office/officeart/2005/8/layout/vList4#6"/>
    <dgm:cxn modelId="{A4794E20-3602-4BD1-8F46-1A5A1BC484AD}" type="presParOf" srcId="{DCC679FE-9095-4B9B-AF29-ED64F526E6A0}" destId="{13775DB9-49E8-466E-A418-38D5DD346966}" srcOrd="1" destOrd="0" presId="urn:microsoft.com/office/officeart/2005/8/layout/vList4#6"/>
    <dgm:cxn modelId="{70BE5781-B5D4-4523-8305-CDA1540493D8}" type="presParOf" srcId="{DCC679FE-9095-4B9B-AF29-ED64F526E6A0}" destId="{B067840A-42CF-4259-A1A8-86CF93AEED4A}" srcOrd="2" destOrd="0" presId="urn:microsoft.com/office/officeart/2005/8/layout/vList4#6"/>
    <dgm:cxn modelId="{C25EB417-E3D1-404E-9390-2018750E1EB4}" type="presParOf" srcId="{9852DAAF-0D6B-405D-8687-7435704E596A}" destId="{E8D70A36-BA9C-40B3-9DD5-3233663D69AC}" srcOrd="1" destOrd="0" presId="urn:microsoft.com/office/officeart/2005/8/layout/vList4#6"/>
    <dgm:cxn modelId="{FA70A166-FF1F-4F6C-9D03-6C6634E9A836}" type="presParOf" srcId="{9852DAAF-0D6B-405D-8687-7435704E596A}" destId="{DD6A147E-7883-439D-9E8D-9997E0A70C2F}" srcOrd="2" destOrd="0" presId="urn:microsoft.com/office/officeart/2005/8/layout/vList4#6"/>
    <dgm:cxn modelId="{4B59E5B8-6595-4E65-A64D-6843858E850A}" type="presParOf" srcId="{DD6A147E-7883-439D-9E8D-9997E0A70C2F}" destId="{EABB68C1-57CC-4527-B214-04B81FFAAFCD}" srcOrd="0" destOrd="0" presId="urn:microsoft.com/office/officeart/2005/8/layout/vList4#6"/>
    <dgm:cxn modelId="{C3F10914-7ED1-4E6B-A67A-FAFE5EBBCF98}" type="presParOf" srcId="{DD6A147E-7883-439D-9E8D-9997E0A70C2F}" destId="{A0396279-2533-4DC7-9997-0E0EB47D2B69}" srcOrd="1" destOrd="0" presId="urn:microsoft.com/office/officeart/2005/8/layout/vList4#6"/>
    <dgm:cxn modelId="{5D31E26B-B004-4DDA-9D90-18DFE4979AF2}" type="presParOf" srcId="{DD6A147E-7883-439D-9E8D-9997E0A70C2F}" destId="{5F5EA8C0-B2F7-45CF-AB97-6D423ACCD50B}" srcOrd="2" destOrd="0" presId="urn:microsoft.com/office/officeart/2005/8/layout/vList4#6"/>
    <dgm:cxn modelId="{D7F10F61-3D35-4378-847D-347F716D7CDD}" type="presParOf" srcId="{9852DAAF-0D6B-405D-8687-7435704E596A}" destId="{2EF402EC-762D-421C-BFF8-78CD1A66F5B1}" srcOrd="3" destOrd="0" presId="urn:microsoft.com/office/officeart/2005/8/layout/vList4#6"/>
    <dgm:cxn modelId="{467DE8A5-95C4-425A-8712-0579C573D574}" type="presParOf" srcId="{9852DAAF-0D6B-405D-8687-7435704E596A}" destId="{675315A7-2F75-4B43-AF58-F5510A621186}" srcOrd="4" destOrd="0" presId="urn:microsoft.com/office/officeart/2005/8/layout/vList4#6"/>
    <dgm:cxn modelId="{75ABA7A4-E1B6-4070-8B67-D47E5CDD6279}" type="presParOf" srcId="{675315A7-2F75-4B43-AF58-F5510A621186}" destId="{1AACC02F-4759-40B0-AD80-F371CE9E77C6}" srcOrd="0" destOrd="0" presId="urn:microsoft.com/office/officeart/2005/8/layout/vList4#6"/>
    <dgm:cxn modelId="{2F79A4AE-4F3F-4AD9-A1B2-EB859DA3161D}" type="presParOf" srcId="{675315A7-2F75-4B43-AF58-F5510A621186}" destId="{94283C82-31BF-437B-8218-7AC466C9672A}" srcOrd="1" destOrd="0" presId="urn:microsoft.com/office/officeart/2005/8/layout/vList4#6"/>
    <dgm:cxn modelId="{EB4E30F2-0FF9-4C38-8476-46F06BA43C84}" type="presParOf" srcId="{675315A7-2F75-4B43-AF58-F5510A621186}" destId="{B63455AC-4579-4787-8D59-7909BF1BC01D}" srcOrd="2" destOrd="0" presId="urn:microsoft.com/office/officeart/2005/8/layout/vList4#6"/>
    <dgm:cxn modelId="{20837A06-29F1-4B6E-AA3A-B94647D61DAD}" type="presParOf" srcId="{9852DAAF-0D6B-405D-8687-7435704E596A}" destId="{AF434874-1C89-4240-A1C2-46B3BACEAB13}" srcOrd="5" destOrd="0" presId="urn:microsoft.com/office/officeart/2005/8/layout/vList4#6"/>
    <dgm:cxn modelId="{D2232C9A-BED1-4EC1-9A2C-16F9BD5B0561}" type="presParOf" srcId="{9852DAAF-0D6B-405D-8687-7435704E596A}" destId="{ABF5FC80-3DEE-42F4-8DE1-CB43403DEE82}" srcOrd="6" destOrd="0" presId="urn:microsoft.com/office/officeart/2005/8/layout/vList4#6"/>
    <dgm:cxn modelId="{73766838-9793-448C-AB4F-D0BB51E221C1}" type="presParOf" srcId="{ABF5FC80-3DEE-42F4-8DE1-CB43403DEE82}" destId="{1FD55DE0-E814-4C42-944D-5B88CA256261}" srcOrd="0" destOrd="0" presId="urn:microsoft.com/office/officeart/2005/8/layout/vList4#6"/>
    <dgm:cxn modelId="{7F8DD342-EFD0-4B0C-B6E3-708C469EBD2E}" type="presParOf" srcId="{ABF5FC80-3DEE-42F4-8DE1-CB43403DEE82}" destId="{738EA33A-F3C7-4A50-B317-DF57EBDEA336}" srcOrd="1" destOrd="0" presId="urn:microsoft.com/office/officeart/2005/8/layout/vList4#6"/>
    <dgm:cxn modelId="{D513A827-04F1-49FA-B230-A14DEC8B131D}" type="presParOf" srcId="{ABF5FC80-3DEE-42F4-8DE1-CB43403DEE82}" destId="{3B42C956-5709-4568-BD62-03128B71CAD0}" srcOrd="2" destOrd="0" presId="urn:microsoft.com/office/officeart/2005/8/layout/vList4#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863ADA-A8C5-40CA-BA60-B189C9365699}" type="doc">
      <dgm:prSet loTypeId="urn:microsoft.com/office/officeart/2005/8/layout/radial6" loCatId="cycle" qsTypeId="urn:microsoft.com/office/officeart/2005/8/quickstyle/simple4" qsCatId="simple" csTypeId="urn:microsoft.com/office/officeart/2005/8/colors/accent0_3" csCatId="mainScheme" phldr="1"/>
      <dgm:spPr/>
      <dgm:t>
        <a:bodyPr/>
        <a:lstStyle/>
        <a:p>
          <a:endParaRPr lang="en-US"/>
        </a:p>
      </dgm:t>
    </dgm:pt>
    <dgm:pt modelId="{6A0C0735-214F-4E1E-81BE-253FE9F388B9}">
      <dgm:prSet phldrT="[Text]"/>
      <dgm:spPr>
        <a:solidFill>
          <a:srgbClr val="002060"/>
        </a:solidFill>
      </dgm:spPr>
      <dgm:t>
        <a:bodyPr/>
        <a:lstStyle/>
        <a:p>
          <a:r>
            <a:rPr lang="en-US" dirty="0"/>
            <a:t>Role</a:t>
          </a:r>
        </a:p>
      </dgm:t>
    </dgm:pt>
    <dgm:pt modelId="{17BD0A67-D8B4-4ADE-BE78-AACCF5BBBB5D}" type="parTrans" cxnId="{7228F469-FD87-4B2C-AA27-3A85E2097823}">
      <dgm:prSet/>
      <dgm:spPr/>
      <dgm:t>
        <a:bodyPr/>
        <a:lstStyle/>
        <a:p>
          <a:endParaRPr lang="en-US"/>
        </a:p>
      </dgm:t>
    </dgm:pt>
    <dgm:pt modelId="{69259B08-FAE6-4F92-96B2-BE10A0EB2CEE}" type="sibTrans" cxnId="{7228F469-FD87-4B2C-AA27-3A85E2097823}">
      <dgm:prSet/>
      <dgm:spPr>
        <a:solidFill>
          <a:srgbClr val="002060"/>
        </a:solidFill>
      </dgm:spPr>
      <dgm:t>
        <a:bodyPr/>
        <a:lstStyle/>
        <a:p>
          <a:endParaRPr lang="en-US"/>
        </a:p>
      </dgm:t>
    </dgm:pt>
    <dgm:pt modelId="{30D2ED7E-20A0-478E-BF2E-7556587B1C84}">
      <dgm:prSet phldrT="[Text]"/>
      <dgm:spPr>
        <a:solidFill>
          <a:srgbClr val="ECB713"/>
        </a:solidFill>
      </dgm:spPr>
      <dgm:t>
        <a:bodyPr/>
        <a:lstStyle/>
        <a:p>
          <a:r>
            <a:rPr lang="en-US" b="1" dirty="0">
              <a:solidFill>
                <a:srgbClr val="0D3672"/>
              </a:solidFill>
            </a:rPr>
            <a:t>Training</a:t>
          </a:r>
        </a:p>
      </dgm:t>
    </dgm:pt>
    <dgm:pt modelId="{1E15220B-C889-4D39-807E-EC91F19A6844}" type="parTrans" cxnId="{61E55FCD-6D8C-4A51-BD24-137E0FAB3A90}">
      <dgm:prSet/>
      <dgm:spPr/>
      <dgm:t>
        <a:bodyPr/>
        <a:lstStyle/>
        <a:p>
          <a:endParaRPr lang="en-US"/>
        </a:p>
      </dgm:t>
    </dgm:pt>
    <dgm:pt modelId="{8E30F466-A366-4C2D-A421-A8B681A69BF8}" type="sibTrans" cxnId="{61E55FCD-6D8C-4A51-BD24-137E0FAB3A90}">
      <dgm:prSet/>
      <dgm:spPr>
        <a:solidFill>
          <a:srgbClr val="002060"/>
        </a:solidFill>
      </dgm:spPr>
      <dgm:t>
        <a:bodyPr/>
        <a:lstStyle/>
        <a:p>
          <a:endParaRPr lang="en-US"/>
        </a:p>
      </dgm:t>
    </dgm:pt>
    <dgm:pt modelId="{B5D6A972-AF23-4ACB-BE3B-7F71E9A034AA}">
      <dgm:prSet phldrT="[Text]" phldr="1"/>
      <dgm:spPr>
        <a:noFill/>
        <a:ln w="57150">
          <a:solidFill>
            <a:srgbClr val="002060"/>
          </a:solidFill>
        </a:ln>
      </dgm:spPr>
      <dgm:t>
        <a:bodyPr/>
        <a:lstStyle/>
        <a:p>
          <a:endParaRPr lang="en-US" dirty="0"/>
        </a:p>
      </dgm:t>
    </dgm:pt>
    <dgm:pt modelId="{82550930-8407-4A8D-AF27-68A3D325AF2E}" type="sibTrans" cxnId="{3795A03D-6FB5-4DC6-A07F-CF23E4632950}">
      <dgm:prSet/>
      <dgm:spPr/>
      <dgm:t>
        <a:bodyPr/>
        <a:lstStyle/>
        <a:p>
          <a:endParaRPr lang="en-US"/>
        </a:p>
      </dgm:t>
    </dgm:pt>
    <dgm:pt modelId="{15223CD6-1AD7-4B36-B220-1D9527B53A72}" type="parTrans" cxnId="{3795A03D-6FB5-4DC6-A07F-CF23E4632950}">
      <dgm:prSet/>
      <dgm:spPr/>
      <dgm:t>
        <a:bodyPr/>
        <a:lstStyle/>
        <a:p>
          <a:endParaRPr lang="en-US"/>
        </a:p>
      </dgm:t>
    </dgm:pt>
    <dgm:pt modelId="{C9203F8D-E082-4CC4-BA07-7322FFDF919E}">
      <dgm:prSet phldrT="[Text]"/>
      <dgm:spPr>
        <a:solidFill>
          <a:srgbClr val="002060"/>
        </a:solidFill>
      </dgm:spPr>
      <dgm:t>
        <a:bodyPr/>
        <a:lstStyle/>
        <a:p>
          <a:r>
            <a:rPr lang="en-US" dirty="0"/>
            <a:t>Safety Culture</a:t>
          </a:r>
        </a:p>
      </dgm:t>
    </dgm:pt>
    <dgm:pt modelId="{EB9E8405-2AC2-4489-9E85-49679D19C6A0}" type="sibTrans" cxnId="{12DD8982-95B0-496A-BD8C-4986C5DF1BB6}">
      <dgm:prSet/>
      <dgm:spPr>
        <a:solidFill>
          <a:srgbClr val="002060"/>
        </a:solidFill>
      </dgm:spPr>
      <dgm:t>
        <a:bodyPr/>
        <a:lstStyle/>
        <a:p>
          <a:endParaRPr lang="en-US"/>
        </a:p>
      </dgm:t>
    </dgm:pt>
    <dgm:pt modelId="{AC963AFA-6838-4F0F-93C2-AFDB769B8531}" type="parTrans" cxnId="{12DD8982-95B0-496A-BD8C-4986C5DF1BB6}">
      <dgm:prSet/>
      <dgm:spPr/>
      <dgm:t>
        <a:bodyPr/>
        <a:lstStyle/>
        <a:p>
          <a:endParaRPr lang="en-US"/>
        </a:p>
      </dgm:t>
    </dgm:pt>
    <dgm:pt modelId="{343AB24C-7F33-46A1-8942-CB1B548A8DF9}" type="pres">
      <dgm:prSet presAssocID="{B7863ADA-A8C5-40CA-BA60-B189C9365699}" presName="Name0" presStyleCnt="0">
        <dgm:presLayoutVars>
          <dgm:chMax val="1"/>
          <dgm:dir/>
          <dgm:animLvl val="ctr"/>
          <dgm:resizeHandles val="exact"/>
        </dgm:presLayoutVars>
      </dgm:prSet>
      <dgm:spPr/>
    </dgm:pt>
    <dgm:pt modelId="{C7B5A7F8-5FBC-4042-BC99-91FBBA527096}" type="pres">
      <dgm:prSet presAssocID="{B5D6A972-AF23-4ACB-BE3B-7F71E9A034AA}" presName="centerShape" presStyleLbl="node0" presStyleIdx="0" presStyleCnt="1" custScaleX="95053" custScaleY="92181"/>
      <dgm:spPr/>
    </dgm:pt>
    <dgm:pt modelId="{150D440A-0B60-4CDD-ACD5-D925FE986DB5}" type="pres">
      <dgm:prSet presAssocID="{C9203F8D-E082-4CC4-BA07-7322FFDF919E}" presName="node" presStyleLbl="node1" presStyleIdx="0" presStyleCnt="3" custRadScaleRad="100041" custRadScaleInc="5438">
        <dgm:presLayoutVars>
          <dgm:bulletEnabled val="1"/>
        </dgm:presLayoutVars>
      </dgm:prSet>
      <dgm:spPr/>
    </dgm:pt>
    <dgm:pt modelId="{B4C6E27A-AEB5-43D6-9884-495186C1060B}" type="pres">
      <dgm:prSet presAssocID="{C9203F8D-E082-4CC4-BA07-7322FFDF919E}" presName="dummy" presStyleCnt="0"/>
      <dgm:spPr/>
    </dgm:pt>
    <dgm:pt modelId="{D732F38D-1F37-4518-935D-E05B7456AAB9}" type="pres">
      <dgm:prSet presAssocID="{EB9E8405-2AC2-4489-9E85-49679D19C6A0}" presName="sibTrans" presStyleLbl="sibTrans2D1" presStyleIdx="0" presStyleCnt="3"/>
      <dgm:spPr/>
    </dgm:pt>
    <dgm:pt modelId="{8D4F42E3-1997-4828-AC9A-6227403CA73E}" type="pres">
      <dgm:prSet presAssocID="{6A0C0735-214F-4E1E-81BE-253FE9F388B9}" presName="node" presStyleLbl="node1" presStyleIdx="1" presStyleCnt="3">
        <dgm:presLayoutVars>
          <dgm:bulletEnabled val="1"/>
        </dgm:presLayoutVars>
      </dgm:prSet>
      <dgm:spPr/>
    </dgm:pt>
    <dgm:pt modelId="{E3A23E3D-DF4F-4BAC-906D-DBD0D99652C8}" type="pres">
      <dgm:prSet presAssocID="{6A0C0735-214F-4E1E-81BE-253FE9F388B9}" presName="dummy" presStyleCnt="0"/>
      <dgm:spPr/>
    </dgm:pt>
    <dgm:pt modelId="{9C17E255-3F5E-4F50-B431-08BF43C88CE1}" type="pres">
      <dgm:prSet presAssocID="{69259B08-FAE6-4F92-96B2-BE10A0EB2CEE}" presName="sibTrans" presStyleLbl="sibTrans2D1" presStyleIdx="1" presStyleCnt="3"/>
      <dgm:spPr/>
    </dgm:pt>
    <dgm:pt modelId="{4135B36B-151E-4668-BC5B-68FE05B537E1}" type="pres">
      <dgm:prSet presAssocID="{30D2ED7E-20A0-478E-BF2E-7556587B1C84}" presName="node" presStyleLbl="node1" presStyleIdx="2" presStyleCnt="3">
        <dgm:presLayoutVars>
          <dgm:bulletEnabled val="1"/>
        </dgm:presLayoutVars>
      </dgm:prSet>
      <dgm:spPr/>
    </dgm:pt>
    <dgm:pt modelId="{3385B60C-48D9-405B-97DE-9EDD07EF3696}" type="pres">
      <dgm:prSet presAssocID="{30D2ED7E-20A0-478E-BF2E-7556587B1C84}" presName="dummy" presStyleCnt="0"/>
      <dgm:spPr/>
    </dgm:pt>
    <dgm:pt modelId="{05D45655-35ED-4EEF-9823-933022531A89}" type="pres">
      <dgm:prSet presAssocID="{8E30F466-A366-4C2D-A421-A8B681A69BF8}" presName="sibTrans" presStyleLbl="sibTrans2D1" presStyleIdx="2" presStyleCnt="3"/>
      <dgm:spPr/>
    </dgm:pt>
  </dgm:ptLst>
  <dgm:cxnLst>
    <dgm:cxn modelId="{01A6581C-48D2-456D-A6FB-330E2928EB12}" type="presOf" srcId="{8E30F466-A366-4C2D-A421-A8B681A69BF8}" destId="{05D45655-35ED-4EEF-9823-933022531A89}" srcOrd="0" destOrd="0" presId="urn:microsoft.com/office/officeart/2005/8/layout/radial6"/>
    <dgm:cxn modelId="{0FB7A11E-33EB-4FAA-ACB8-E0B03C1155BF}" type="presOf" srcId="{B7863ADA-A8C5-40CA-BA60-B189C9365699}" destId="{343AB24C-7F33-46A1-8942-CB1B548A8DF9}" srcOrd="0" destOrd="0" presId="urn:microsoft.com/office/officeart/2005/8/layout/radial6"/>
    <dgm:cxn modelId="{E6C0EA2C-E3CA-48B0-91E5-A61800556A48}" type="presOf" srcId="{C9203F8D-E082-4CC4-BA07-7322FFDF919E}" destId="{150D440A-0B60-4CDD-ACD5-D925FE986DB5}" srcOrd="0" destOrd="0" presId="urn:microsoft.com/office/officeart/2005/8/layout/radial6"/>
    <dgm:cxn modelId="{3795A03D-6FB5-4DC6-A07F-CF23E4632950}" srcId="{B7863ADA-A8C5-40CA-BA60-B189C9365699}" destId="{B5D6A972-AF23-4ACB-BE3B-7F71E9A034AA}" srcOrd="0" destOrd="0" parTransId="{15223CD6-1AD7-4B36-B220-1D9527B53A72}" sibTransId="{82550930-8407-4A8D-AF27-68A3D325AF2E}"/>
    <dgm:cxn modelId="{3ADE6855-0C08-4F1C-BA5C-7B1FE1B69337}" type="presOf" srcId="{30D2ED7E-20A0-478E-BF2E-7556587B1C84}" destId="{4135B36B-151E-4668-BC5B-68FE05B537E1}" srcOrd="0" destOrd="0" presId="urn:microsoft.com/office/officeart/2005/8/layout/radial6"/>
    <dgm:cxn modelId="{B580295B-995B-450B-8964-EB26AB918AB8}" type="presOf" srcId="{6A0C0735-214F-4E1E-81BE-253FE9F388B9}" destId="{8D4F42E3-1997-4828-AC9A-6227403CA73E}" srcOrd="0" destOrd="0" presId="urn:microsoft.com/office/officeart/2005/8/layout/radial6"/>
    <dgm:cxn modelId="{7228F469-FD87-4B2C-AA27-3A85E2097823}" srcId="{B5D6A972-AF23-4ACB-BE3B-7F71E9A034AA}" destId="{6A0C0735-214F-4E1E-81BE-253FE9F388B9}" srcOrd="1" destOrd="0" parTransId="{17BD0A67-D8B4-4ADE-BE78-AACCF5BBBB5D}" sibTransId="{69259B08-FAE6-4F92-96B2-BE10A0EB2CEE}"/>
    <dgm:cxn modelId="{12DD8982-95B0-496A-BD8C-4986C5DF1BB6}" srcId="{B5D6A972-AF23-4ACB-BE3B-7F71E9A034AA}" destId="{C9203F8D-E082-4CC4-BA07-7322FFDF919E}" srcOrd="0" destOrd="0" parTransId="{AC963AFA-6838-4F0F-93C2-AFDB769B8531}" sibTransId="{EB9E8405-2AC2-4489-9E85-49679D19C6A0}"/>
    <dgm:cxn modelId="{D8AA9E97-DD07-41E2-8EA9-8F29005CE31E}" type="presOf" srcId="{69259B08-FAE6-4F92-96B2-BE10A0EB2CEE}" destId="{9C17E255-3F5E-4F50-B431-08BF43C88CE1}" srcOrd="0" destOrd="0" presId="urn:microsoft.com/office/officeart/2005/8/layout/radial6"/>
    <dgm:cxn modelId="{887115A9-DF95-4543-8A9E-A1BEBBCE5DCD}" type="presOf" srcId="{B5D6A972-AF23-4ACB-BE3B-7F71E9A034AA}" destId="{C7B5A7F8-5FBC-4042-BC99-91FBBA527096}" srcOrd="0" destOrd="0" presId="urn:microsoft.com/office/officeart/2005/8/layout/radial6"/>
    <dgm:cxn modelId="{61E55FCD-6D8C-4A51-BD24-137E0FAB3A90}" srcId="{B5D6A972-AF23-4ACB-BE3B-7F71E9A034AA}" destId="{30D2ED7E-20A0-478E-BF2E-7556587B1C84}" srcOrd="2" destOrd="0" parTransId="{1E15220B-C889-4D39-807E-EC91F19A6844}" sibTransId="{8E30F466-A366-4C2D-A421-A8B681A69BF8}"/>
    <dgm:cxn modelId="{132484E0-71F4-49CE-A32B-B93BC5F7CB5A}" type="presOf" srcId="{EB9E8405-2AC2-4489-9E85-49679D19C6A0}" destId="{D732F38D-1F37-4518-935D-E05B7456AAB9}" srcOrd="0" destOrd="0" presId="urn:microsoft.com/office/officeart/2005/8/layout/radial6"/>
    <dgm:cxn modelId="{FF72A546-6C6A-457B-814E-5C8E4F08C426}" type="presParOf" srcId="{343AB24C-7F33-46A1-8942-CB1B548A8DF9}" destId="{C7B5A7F8-5FBC-4042-BC99-91FBBA527096}" srcOrd="0" destOrd="0" presId="urn:microsoft.com/office/officeart/2005/8/layout/radial6"/>
    <dgm:cxn modelId="{83597674-53B9-40B4-AA2B-62B0F27404CE}" type="presParOf" srcId="{343AB24C-7F33-46A1-8942-CB1B548A8DF9}" destId="{150D440A-0B60-4CDD-ACD5-D925FE986DB5}" srcOrd="1" destOrd="0" presId="urn:microsoft.com/office/officeart/2005/8/layout/radial6"/>
    <dgm:cxn modelId="{D7311206-4891-4B48-BC89-B5B27A228015}" type="presParOf" srcId="{343AB24C-7F33-46A1-8942-CB1B548A8DF9}" destId="{B4C6E27A-AEB5-43D6-9884-495186C1060B}" srcOrd="2" destOrd="0" presId="urn:microsoft.com/office/officeart/2005/8/layout/radial6"/>
    <dgm:cxn modelId="{3A8E7C79-FCDB-4F51-A1ED-79ABE4C4227F}" type="presParOf" srcId="{343AB24C-7F33-46A1-8942-CB1B548A8DF9}" destId="{D732F38D-1F37-4518-935D-E05B7456AAB9}" srcOrd="3" destOrd="0" presId="urn:microsoft.com/office/officeart/2005/8/layout/radial6"/>
    <dgm:cxn modelId="{B649C90A-D578-4241-8487-ECE811176F23}" type="presParOf" srcId="{343AB24C-7F33-46A1-8942-CB1B548A8DF9}" destId="{8D4F42E3-1997-4828-AC9A-6227403CA73E}" srcOrd="4" destOrd="0" presId="urn:microsoft.com/office/officeart/2005/8/layout/radial6"/>
    <dgm:cxn modelId="{C29D2042-103F-4877-BADE-D60609076AF2}" type="presParOf" srcId="{343AB24C-7F33-46A1-8942-CB1B548A8DF9}" destId="{E3A23E3D-DF4F-4BAC-906D-DBD0D99652C8}" srcOrd="5" destOrd="0" presId="urn:microsoft.com/office/officeart/2005/8/layout/radial6"/>
    <dgm:cxn modelId="{B95DF08A-9450-4627-8227-E7C1CF904C37}" type="presParOf" srcId="{343AB24C-7F33-46A1-8942-CB1B548A8DF9}" destId="{9C17E255-3F5E-4F50-B431-08BF43C88CE1}" srcOrd="6" destOrd="0" presId="urn:microsoft.com/office/officeart/2005/8/layout/radial6"/>
    <dgm:cxn modelId="{FAE0CF71-9BFA-4A47-ABEA-8AC12A7428C9}" type="presParOf" srcId="{343AB24C-7F33-46A1-8942-CB1B548A8DF9}" destId="{4135B36B-151E-4668-BC5B-68FE05B537E1}" srcOrd="7" destOrd="0" presId="urn:microsoft.com/office/officeart/2005/8/layout/radial6"/>
    <dgm:cxn modelId="{685A35E5-8738-4C4C-876A-16C673151054}" type="presParOf" srcId="{343AB24C-7F33-46A1-8942-CB1B548A8DF9}" destId="{3385B60C-48D9-405B-97DE-9EDD07EF3696}" srcOrd="8" destOrd="0" presId="urn:microsoft.com/office/officeart/2005/8/layout/radial6"/>
    <dgm:cxn modelId="{9238F727-187F-4134-9701-F53320EFA1C2}" type="presParOf" srcId="{343AB24C-7F33-46A1-8942-CB1B548A8DF9}" destId="{05D45655-35ED-4EEF-9823-933022531A89}"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45655-35ED-4EEF-9823-933022531A89}">
      <dsp:nvSpPr>
        <dsp:cNvPr id="0" name=""/>
        <dsp:cNvSpPr/>
      </dsp:nvSpPr>
      <dsp:spPr>
        <a:xfrm>
          <a:off x="2158070" y="586187"/>
          <a:ext cx="3912533" cy="3912533"/>
        </a:xfrm>
        <a:prstGeom prst="blockArc">
          <a:avLst>
            <a:gd name="adj1" fmla="val 8998334"/>
            <a:gd name="adj2" fmla="val 16331399"/>
            <a:gd name="adj3" fmla="val 4643"/>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17E255-3F5E-4F50-B431-08BF43C88CE1}">
      <dsp:nvSpPr>
        <dsp:cNvPr id="0" name=""/>
        <dsp:cNvSpPr/>
      </dsp:nvSpPr>
      <dsp:spPr>
        <a:xfrm>
          <a:off x="2158533" y="586988"/>
          <a:ext cx="3912533" cy="3912533"/>
        </a:xfrm>
        <a:prstGeom prst="blockArc">
          <a:avLst>
            <a:gd name="adj1" fmla="val 1800000"/>
            <a:gd name="adj2" fmla="val 9000000"/>
            <a:gd name="adj3" fmla="val 4643"/>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32F38D-1F37-4518-935D-E05B7456AAB9}">
      <dsp:nvSpPr>
        <dsp:cNvPr id="0" name=""/>
        <dsp:cNvSpPr/>
      </dsp:nvSpPr>
      <dsp:spPr>
        <a:xfrm>
          <a:off x="2158976" y="586221"/>
          <a:ext cx="3912533" cy="3912533"/>
        </a:xfrm>
        <a:prstGeom prst="blockArc">
          <a:avLst>
            <a:gd name="adj1" fmla="val 16329768"/>
            <a:gd name="adj2" fmla="val 1801594"/>
            <a:gd name="adj3" fmla="val 4643"/>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B5A7F8-5FBC-4042-BC99-91FBBA527096}">
      <dsp:nvSpPr>
        <dsp:cNvPr id="0" name=""/>
        <dsp:cNvSpPr/>
      </dsp:nvSpPr>
      <dsp:spPr>
        <a:xfrm>
          <a:off x="3258261" y="1712597"/>
          <a:ext cx="1713077" cy="1661317"/>
        </a:xfrm>
        <a:prstGeom prst="ellipse">
          <a:avLst/>
        </a:prstGeom>
        <a:noFill/>
        <a:ln w="57150">
          <a:solidFill>
            <a:srgbClr val="00206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509135" y="1955891"/>
        <a:ext cx="1211329" cy="1174729"/>
      </dsp:txXfrm>
    </dsp:sp>
    <dsp:sp modelId="{150D440A-0B60-4CDD-ACD5-D925FE986DB5}">
      <dsp:nvSpPr>
        <dsp:cNvPr id="0" name=""/>
        <dsp:cNvSpPr/>
      </dsp:nvSpPr>
      <dsp:spPr>
        <a:xfrm>
          <a:off x="3556574" y="2217"/>
          <a:ext cx="1261563" cy="1261563"/>
        </a:xfrm>
        <a:prstGeom prst="ellipse">
          <a:avLst/>
        </a:prstGeom>
        <a:solidFill>
          <a:srgbClr val="ECB71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D3672"/>
              </a:solidFill>
            </a:rPr>
            <a:t>Safety Culture</a:t>
          </a:r>
        </a:p>
      </dsp:txBody>
      <dsp:txXfrm>
        <a:off x="3741326" y="186969"/>
        <a:ext cx="892059" cy="892059"/>
      </dsp:txXfrm>
    </dsp:sp>
    <dsp:sp modelId="{8D4F42E3-1997-4828-AC9A-6227403CA73E}">
      <dsp:nvSpPr>
        <dsp:cNvPr id="0" name=""/>
        <dsp:cNvSpPr/>
      </dsp:nvSpPr>
      <dsp:spPr>
        <a:xfrm>
          <a:off x="5138863" y="2867899"/>
          <a:ext cx="1261563" cy="1261563"/>
        </a:xfrm>
        <a:prstGeom prst="ellipse">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Your Role</a:t>
          </a:r>
        </a:p>
      </dsp:txBody>
      <dsp:txXfrm>
        <a:off x="5323615" y="3052651"/>
        <a:ext cx="892059" cy="892059"/>
      </dsp:txXfrm>
    </dsp:sp>
    <dsp:sp modelId="{4135B36B-151E-4668-BC5B-68FE05B537E1}">
      <dsp:nvSpPr>
        <dsp:cNvPr id="0" name=""/>
        <dsp:cNvSpPr/>
      </dsp:nvSpPr>
      <dsp:spPr>
        <a:xfrm>
          <a:off x="1829172" y="2867899"/>
          <a:ext cx="1261563" cy="1261563"/>
        </a:xfrm>
        <a:prstGeom prst="ellipse">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Training</a:t>
          </a:r>
        </a:p>
      </dsp:txBody>
      <dsp:txXfrm>
        <a:off x="2013924" y="3052651"/>
        <a:ext cx="892059" cy="892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45655-35ED-4EEF-9823-933022531A89}">
      <dsp:nvSpPr>
        <dsp:cNvPr id="0" name=""/>
        <dsp:cNvSpPr/>
      </dsp:nvSpPr>
      <dsp:spPr>
        <a:xfrm>
          <a:off x="2158070" y="586187"/>
          <a:ext cx="3912533" cy="3912533"/>
        </a:xfrm>
        <a:prstGeom prst="blockArc">
          <a:avLst>
            <a:gd name="adj1" fmla="val 8998334"/>
            <a:gd name="adj2" fmla="val 16331399"/>
            <a:gd name="adj3" fmla="val 4643"/>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17E255-3F5E-4F50-B431-08BF43C88CE1}">
      <dsp:nvSpPr>
        <dsp:cNvPr id="0" name=""/>
        <dsp:cNvSpPr/>
      </dsp:nvSpPr>
      <dsp:spPr>
        <a:xfrm>
          <a:off x="2158533" y="586988"/>
          <a:ext cx="3912533" cy="3912533"/>
        </a:xfrm>
        <a:prstGeom prst="blockArc">
          <a:avLst>
            <a:gd name="adj1" fmla="val 1800000"/>
            <a:gd name="adj2" fmla="val 9000000"/>
            <a:gd name="adj3" fmla="val 4643"/>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32F38D-1F37-4518-935D-E05B7456AAB9}">
      <dsp:nvSpPr>
        <dsp:cNvPr id="0" name=""/>
        <dsp:cNvSpPr/>
      </dsp:nvSpPr>
      <dsp:spPr>
        <a:xfrm>
          <a:off x="2158976" y="586221"/>
          <a:ext cx="3912533" cy="3912533"/>
        </a:xfrm>
        <a:prstGeom prst="blockArc">
          <a:avLst>
            <a:gd name="adj1" fmla="val 16329768"/>
            <a:gd name="adj2" fmla="val 1801594"/>
            <a:gd name="adj3" fmla="val 4643"/>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B5A7F8-5FBC-4042-BC99-91FBBA527096}">
      <dsp:nvSpPr>
        <dsp:cNvPr id="0" name=""/>
        <dsp:cNvSpPr/>
      </dsp:nvSpPr>
      <dsp:spPr>
        <a:xfrm>
          <a:off x="3258261" y="1712597"/>
          <a:ext cx="1713077" cy="1661317"/>
        </a:xfrm>
        <a:prstGeom prst="ellipse">
          <a:avLst/>
        </a:prstGeom>
        <a:noFill/>
        <a:ln w="57150">
          <a:solidFill>
            <a:srgbClr val="00206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509135" y="1955891"/>
        <a:ext cx="1211329" cy="1174729"/>
      </dsp:txXfrm>
    </dsp:sp>
    <dsp:sp modelId="{150D440A-0B60-4CDD-ACD5-D925FE986DB5}">
      <dsp:nvSpPr>
        <dsp:cNvPr id="0" name=""/>
        <dsp:cNvSpPr/>
      </dsp:nvSpPr>
      <dsp:spPr>
        <a:xfrm>
          <a:off x="3556574" y="2217"/>
          <a:ext cx="1261563" cy="1261563"/>
        </a:xfrm>
        <a:prstGeom prst="ellipse">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Safety Culture</a:t>
          </a:r>
        </a:p>
      </dsp:txBody>
      <dsp:txXfrm>
        <a:off x="3741326" y="186969"/>
        <a:ext cx="892059" cy="892059"/>
      </dsp:txXfrm>
    </dsp:sp>
    <dsp:sp modelId="{8D4F42E3-1997-4828-AC9A-6227403CA73E}">
      <dsp:nvSpPr>
        <dsp:cNvPr id="0" name=""/>
        <dsp:cNvSpPr/>
      </dsp:nvSpPr>
      <dsp:spPr>
        <a:xfrm>
          <a:off x="5138863" y="2867899"/>
          <a:ext cx="1261563" cy="1261563"/>
        </a:xfrm>
        <a:prstGeom prst="ellipse">
          <a:avLst/>
        </a:prstGeom>
        <a:solidFill>
          <a:srgbClr val="ECB71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D3672"/>
              </a:solidFill>
            </a:rPr>
            <a:t>Your Role</a:t>
          </a:r>
        </a:p>
      </dsp:txBody>
      <dsp:txXfrm>
        <a:off x="5323615" y="3052651"/>
        <a:ext cx="892059" cy="892059"/>
      </dsp:txXfrm>
    </dsp:sp>
    <dsp:sp modelId="{4135B36B-151E-4668-BC5B-68FE05B537E1}">
      <dsp:nvSpPr>
        <dsp:cNvPr id="0" name=""/>
        <dsp:cNvSpPr/>
      </dsp:nvSpPr>
      <dsp:spPr>
        <a:xfrm>
          <a:off x="1829172" y="2867899"/>
          <a:ext cx="1261563" cy="1261563"/>
        </a:xfrm>
        <a:prstGeom prst="ellipse">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Training</a:t>
          </a:r>
        </a:p>
      </dsp:txBody>
      <dsp:txXfrm>
        <a:off x="2013924" y="3052651"/>
        <a:ext cx="892059" cy="892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5E888-1179-4A2F-B460-CDBF07075B9D}">
      <dsp:nvSpPr>
        <dsp:cNvPr id="0" name=""/>
        <dsp:cNvSpPr/>
      </dsp:nvSpPr>
      <dsp:spPr>
        <a:xfrm>
          <a:off x="0" y="0"/>
          <a:ext cx="4278084" cy="1076605"/>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 fall by a patient</a:t>
          </a:r>
        </a:p>
      </dsp:txBody>
      <dsp:txXfrm>
        <a:off x="963277" y="0"/>
        <a:ext cx="3314806" cy="1076605"/>
      </dsp:txXfrm>
    </dsp:sp>
    <dsp:sp modelId="{13775DB9-49E8-466E-A418-38D5DD346966}">
      <dsp:nvSpPr>
        <dsp:cNvPr id="0" name=""/>
        <dsp:cNvSpPr/>
      </dsp:nvSpPr>
      <dsp:spPr>
        <a:xfrm>
          <a:off x="107660" y="107660"/>
          <a:ext cx="855616" cy="86128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BB68C1-57CC-4527-B214-04B81FFAAFCD}">
      <dsp:nvSpPr>
        <dsp:cNvPr id="0" name=""/>
        <dsp:cNvSpPr/>
      </dsp:nvSpPr>
      <dsp:spPr>
        <a:xfrm>
          <a:off x="0" y="1184265"/>
          <a:ext cx="4278084" cy="1076605"/>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Medication error &amp; near misses, or adverse drug events</a:t>
          </a:r>
        </a:p>
      </dsp:txBody>
      <dsp:txXfrm>
        <a:off x="963277" y="1184265"/>
        <a:ext cx="3314806" cy="1076605"/>
      </dsp:txXfrm>
    </dsp:sp>
    <dsp:sp modelId="{A0396279-2533-4DC7-9997-0E0EB47D2B69}">
      <dsp:nvSpPr>
        <dsp:cNvPr id="0" name=""/>
        <dsp:cNvSpPr/>
      </dsp:nvSpPr>
      <dsp:spPr>
        <a:xfrm>
          <a:off x="128426" y="1285363"/>
          <a:ext cx="855616" cy="861284"/>
        </a:xfrm>
        <a:prstGeom prst="roundRect">
          <a:avLst>
            <a:gd name="adj" fmla="val 10000"/>
          </a:avLst>
        </a:prstGeom>
        <a:blipFill rotWithShape="0">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AACC02F-4759-40B0-AD80-F371CE9E77C6}">
      <dsp:nvSpPr>
        <dsp:cNvPr id="0" name=""/>
        <dsp:cNvSpPr/>
      </dsp:nvSpPr>
      <dsp:spPr>
        <a:xfrm>
          <a:off x="0" y="2368531"/>
          <a:ext cx="4278084" cy="1076605"/>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Specimen related issues, or pressure injuries</a:t>
          </a:r>
        </a:p>
      </dsp:txBody>
      <dsp:txXfrm>
        <a:off x="963277" y="2368531"/>
        <a:ext cx="3314806" cy="1076605"/>
      </dsp:txXfrm>
    </dsp:sp>
    <dsp:sp modelId="{94283C82-31BF-437B-8218-7AC466C9672A}">
      <dsp:nvSpPr>
        <dsp:cNvPr id="0" name=""/>
        <dsp:cNvSpPr/>
      </dsp:nvSpPr>
      <dsp:spPr>
        <a:xfrm>
          <a:off x="107660" y="2476191"/>
          <a:ext cx="855616" cy="861284"/>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D55DE0-E814-4C42-944D-5B88CA256261}">
      <dsp:nvSpPr>
        <dsp:cNvPr id="0" name=""/>
        <dsp:cNvSpPr/>
      </dsp:nvSpPr>
      <dsp:spPr>
        <a:xfrm>
          <a:off x="0" y="3552796"/>
          <a:ext cx="4278084" cy="1076605"/>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Equipment malfunction, hazardous conditions, or any risk in the environment of care</a:t>
          </a:r>
        </a:p>
      </dsp:txBody>
      <dsp:txXfrm>
        <a:off x="963277" y="3552796"/>
        <a:ext cx="3314806" cy="1076605"/>
      </dsp:txXfrm>
    </dsp:sp>
    <dsp:sp modelId="{738EA33A-F3C7-4A50-B317-DF57EBDEA336}">
      <dsp:nvSpPr>
        <dsp:cNvPr id="0" name=""/>
        <dsp:cNvSpPr/>
      </dsp:nvSpPr>
      <dsp:spPr>
        <a:xfrm>
          <a:off x="107660" y="3660457"/>
          <a:ext cx="855616" cy="861284"/>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5E888-1179-4A2F-B460-CDBF07075B9D}">
      <dsp:nvSpPr>
        <dsp:cNvPr id="0" name=""/>
        <dsp:cNvSpPr/>
      </dsp:nvSpPr>
      <dsp:spPr>
        <a:xfrm>
          <a:off x="0" y="0"/>
          <a:ext cx="4267200" cy="1076605"/>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An unexpected complication or death</a:t>
          </a:r>
        </a:p>
      </dsp:txBody>
      <dsp:txXfrm>
        <a:off x="961100" y="0"/>
        <a:ext cx="3306099" cy="1076605"/>
      </dsp:txXfrm>
    </dsp:sp>
    <dsp:sp modelId="{13775DB9-49E8-466E-A418-38D5DD346966}">
      <dsp:nvSpPr>
        <dsp:cNvPr id="0" name=""/>
        <dsp:cNvSpPr/>
      </dsp:nvSpPr>
      <dsp:spPr>
        <a:xfrm>
          <a:off x="107660" y="107660"/>
          <a:ext cx="853440" cy="86128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BB68C1-57CC-4527-B214-04B81FFAAFCD}">
      <dsp:nvSpPr>
        <dsp:cNvPr id="0" name=""/>
        <dsp:cNvSpPr/>
      </dsp:nvSpPr>
      <dsp:spPr>
        <a:xfrm>
          <a:off x="0" y="1184265"/>
          <a:ext cx="4267200" cy="1076605"/>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Communication or system issues which effect delivery of care </a:t>
          </a:r>
        </a:p>
      </dsp:txBody>
      <dsp:txXfrm>
        <a:off x="961100" y="1184265"/>
        <a:ext cx="3306099" cy="1076605"/>
      </dsp:txXfrm>
    </dsp:sp>
    <dsp:sp modelId="{A0396279-2533-4DC7-9997-0E0EB47D2B69}">
      <dsp:nvSpPr>
        <dsp:cNvPr id="0" name=""/>
        <dsp:cNvSpPr/>
      </dsp:nvSpPr>
      <dsp:spPr>
        <a:xfrm>
          <a:off x="128373" y="1285363"/>
          <a:ext cx="853440" cy="8612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AACC02F-4759-40B0-AD80-F371CE9E77C6}">
      <dsp:nvSpPr>
        <dsp:cNvPr id="0" name=""/>
        <dsp:cNvSpPr/>
      </dsp:nvSpPr>
      <dsp:spPr>
        <a:xfrm>
          <a:off x="0" y="2368531"/>
          <a:ext cx="4267200" cy="1076605"/>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Employee/affiliate injury, contact, or professionalism incidents</a:t>
          </a:r>
        </a:p>
      </dsp:txBody>
      <dsp:txXfrm>
        <a:off x="961100" y="2368531"/>
        <a:ext cx="3306099" cy="1076605"/>
      </dsp:txXfrm>
    </dsp:sp>
    <dsp:sp modelId="{94283C82-31BF-437B-8218-7AC466C9672A}">
      <dsp:nvSpPr>
        <dsp:cNvPr id="0" name=""/>
        <dsp:cNvSpPr/>
      </dsp:nvSpPr>
      <dsp:spPr>
        <a:xfrm>
          <a:off x="107660" y="2476191"/>
          <a:ext cx="853440" cy="861284"/>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D55DE0-E814-4C42-944D-5B88CA256261}">
      <dsp:nvSpPr>
        <dsp:cNvPr id="0" name=""/>
        <dsp:cNvSpPr/>
      </dsp:nvSpPr>
      <dsp:spPr>
        <a:xfrm>
          <a:off x="0" y="3552796"/>
          <a:ext cx="4267200" cy="1076605"/>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Any medical defect or error</a:t>
          </a:r>
        </a:p>
      </dsp:txBody>
      <dsp:txXfrm>
        <a:off x="961100" y="3552796"/>
        <a:ext cx="3306099" cy="1076605"/>
      </dsp:txXfrm>
    </dsp:sp>
    <dsp:sp modelId="{738EA33A-F3C7-4A50-B317-DF57EBDEA336}">
      <dsp:nvSpPr>
        <dsp:cNvPr id="0" name=""/>
        <dsp:cNvSpPr/>
      </dsp:nvSpPr>
      <dsp:spPr>
        <a:xfrm>
          <a:off x="107660" y="3660457"/>
          <a:ext cx="853440" cy="861284"/>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5E888-1179-4A2F-B460-CDBF07075B9D}">
      <dsp:nvSpPr>
        <dsp:cNvPr id="0" name=""/>
        <dsp:cNvSpPr/>
      </dsp:nvSpPr>
      <dsp:spPr>
        <a:xfrm>
          <a:off x="0" y="0"/>
          <a:ext cx="4419600" cy="113347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a typeface="ＭＳ Ｐゴシック"/>
            </a:rPr>
            <a:t>Serious injury specifically includes loss of limb or function</a:t>
          </a:r>
          <a:endParaRPr lang="en-US" sz="1800" kern="1200" dirty="0"/>
        </a:p>
      </dsp:txBody>
      <dsp:txXfrm>
        <a:off x="997267" y="0"/>
        <a:ext cx="3422332" cy="1133474"/>
      </dsp:txXfrm>
    </dsp:sp>
    <dsp:sp modelId="{13775DB9-49E8-466E-A418-38D5DD346966}">
      <dsp:nvSpPr>
        <dsp:cNvPr id="0" name=""/>
        <dsp:cNvSpPr/>
      </dsp:nvSpPr>
      <dsp:spPr>
        <a:xfrm>
          <a:off x="84319" y="113347"/>
          <a:ext cx="883920" cy="90677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BB68C1-57CC-4527-B214-04B81FFAAFCD}">
      <dsp:nvSpPr>
        <dsp:cNvPr id="0" name=""/>
        <dsp:cNvSpPr/>
      </dsp:nvSpPr>
      <dsp:spPr>
        <a:xfrm>
          <a:off x="0" y="1246822"/>
          <a:ext cx="4419600" cy="113347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en-US" sz="1800" kern="1200" dirty="0">
              <a:ea typeface="ＭＳ Ｐゴシック"/>
            </a:rPr>
            <a:t>A Patient death, paralysis, coma, or other major loss of function associated with a medication or blood transfusion related event</a:t>
          </a:r>
        </a:p>
      </dsp:txBody>
      <dsp:txXfrm>
        <a:off x="997267" y="1246822"/>
        <a:ext cx="3422332" cy="1133474"/>
      </dsp:txXfrm>
    </dsp:sp>
    <dsp:sp modelId="{A0396279-2533-4DC7-9997-0E0EB47D2B69}">
      <dsp:nvSpPr>
        <dsp:cNvPr id="0" name=""/>
        <dsp:cNvSpPr/>
      </dsp:nvSpPr>
      <dsp:spPr>
        <a:xfrm>
          <a:off x="47716" y="1353260"/>
          <a:ext cx="883920" cy="906779"/>
        </a:xfrm>
        <a:prstGeom prst="roundRect">
          <a:avLst>
            <a:gd name="adj" fmla="val 10000"/>
          </a:avLst>
        </a:prstGeom>
        <a:blipFill rotWithShape="0">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AACC02F-4759-40B0-AD80-F371CE9E77C6}">
      <dsp:nvSpPr>
        <dsp:cNvPr id="0" name=""/>
        <dsp:cNvSpPr/>
      </dsp:nvSpPr>
      <dsp:spPr>
        <a:xfrm>
          <a:off x="0" y="2493644"/>
          <a:ext cx="4419600" cy="113347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en-US" sz="1800" kern="1200" dirty="0">
              <a:ea typeface="ＭＳ Ｐゴシック"/>
            </a:rPr>
            <a:t>A patient fall that results in death, permanent loss of function, or additional surgery</a:t>
          </a:r>
        </a:p>
      </dsp:txBody>
      <dsp:txXfrm>
        <a:off x="997267" y="2493644"/>
        <a:ext cx="3422332" cy="1133474"/>
      </dsp:txXfrm>
    </dsp:sp>
    <dsp:sp modelId="{94283C82-31BF-437B-8218-7AC466C9672A}">
      <dsp:nvSpPr>
        <dsp:cNvPr id="0" name=""/>
        <dsp:cNvSpPr/>
      </dsp:nvSpPr>
      <dsp:spPr>
        <a:xfrm>
          <a:off x="69805" y="2606992"/>
          <a:ext cx="883920" cy="90677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D55DE0-E814-4C42-944D-5B88CA256261}">
      <dsp:nvSpPr>
        <dsp:cNvPr id="0" name=""/>
        <dsp:cNvSpPr/>
      </dsp:nvSpPr>
      <dsp:spPr>
        <a:xfrm>
          <a:off x="0" y="3740467"/>
          <a:ext cx="4419600" cy="113347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a typeface="ＭＳ Ｐゴシック"/>
            </a:rPr>
            <a:t>Any procedure performed on the wrong patient, wrong body part or unintended retention of a foreign object</a:t>
          </a:r>
        </a:p>
      </dsp:txBody>
      <dsp:txXfrm>
        <a:off x="997267" y="3740467"/>
        <a:ext cx="3422332" cy="1133474"/>
      </dsp:txXfrm>
    </dsp:sp>
    <dsp:sp modelId="{738EA33A-F3C7-4A50-B317-DF57EBDEA336}">
      <dsp:nvSpPr>
        <dsp:cNvPr id="0" name=""/>
        <dsp:cNvSpPr/>
      </dsp:nvSpPr>
      <dsp:spPr>
        <a:xfrm>
          <a:off x="69805" y="3853814"/>
          <a:ext cx="883920" cy="90677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5E888-1179-4A2F-B460-CDBF07075B9D}">
      <dsp:nvSpPr>
        <dsp:cNvPr id="0" name=""/>
        <dsp:cNvSpPr/>
      </dsp:nvSpPr>
      <dsp:spPr>
        <a:xfrm>
          <a:off x="0" y="0"/>
          <a:ext cx="4535718" cy="113853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a typeface="ＭＳ Ｐゴシック"/>
            </a:rPr>
            <a:t>Abduction of any patient receiving care, treatment or services</a:t>
          </a:r>
        </a:p>
      </dsp:txBody>
      <dsp:txXfrm>
        <a:off x="1020997" y="0"/>
        <a:ext cx="3514720" cy="1138534"/>
      </dsp:txXfrm>
    </dsp:sp>
    <dsp:sp modelId="{13775DB9-49E8-466E-A418-38D5DD346966}">
      <dsp:nvSpPr>
        <dsp:cNvPr id="0" name=""/>
        <dsp:cNvSpPr/>
      </dsp:nvSpPr>
      <dsp:spPr>
        <a:xfrm>
          <a:off x="113853" y="113853"/>
          <a:ext cx="907143" cy="91082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BB68C1-57CC-4527-B214-04B81FFAAFCD}">
      <dsp:nvSpPr>
        <dsp:cNvPr id="0" name=""/>
        <dsp:cNvSpPr/>
      </dsp:nvSpPr>
      <dsp:spPr>
        <a:xfrm>
          <a:off x="0" y="1252387"/>
          <a:ext cx="4535718" cy="113853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a typeface="ＭＳ Ｐゴシック"/>
            </a:rPr>
            <a:t>Discharge of an infant to the wrong family</a:t>
          </a:r>
        </a:p>
      </dsp:txBody>
      <dsp:txXfrm>
        <a:off x="1020997" y="1252387"/>
        <a:ext cx="3514720" cy="1138534"/>
      </dsp:txXfrm>
    </dsp:sp>
    <dsp:sp modelId="{A0396279-2533-4DC7-9997-0E0EB47D2B69}">
      <dsp:nvSpPr>
        <dsp:cNvPr id="0" name=""/>
        <dsp:cNvSpPr/>
      </dsp:nvSpPr>
      <dsp:spPr>
        <a:xfrm>
          <a:off x="135869" y="1359300"/>
          <a:ext cx="907143" cy="910827"/>
        </a:xfrm>
        <a:prstGeom prst="roundRect">
          <a:avLst>
            <a:gd name="adj" fmla="val 10000"/>
          </a:avLst>
        </a:prstGeom>
        <a:blipFill rotWithShape="0">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AACC02F-4759-40B0-AD80-F371CE9E77C6}">
      <dsp:nvSpPr>
        <dsp:cNvPr id="0" name=""/>
        <dsp:cNvSpPr/>
      </dsp:nvSpPr>
      <dsp:spPr>
        <a:xfrm>
          <a:off x="0" y="2504775"/>
          <a:ext cx="4535718" cy="113853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a typeface="ＭＳ Ｐゴシック"/>
            </a:rPr>
            <a:t>Rape or sexual assault of any patient</a:t>
          </a:r>
        </a:p>
      </dsp:txBody>
      <dsp:txXfrm>
        <a:off x="1020997" y="2504775"/>
        <a:ext cx="3514720" cy="1138534"/>
      </dsp:txXfrm>
    </dsp:sp>
    <dsp:sp modelId="{94283C82-31BF-437B-8218-7AC466C9672A}">
      <dsp:nvSpPr>
        <dsp:cNvPr id="0" name=""/>
        <dsp:cNvSpPr/>
      </dsp:nvSpPr>
      <dsp:spPr>
        <a:xfrm>
          <a:off x="113853" y="2618629"/>
          <a:ext cx="907143" cy="91082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D55DE0-E814-4C42-944D-5B88CA256261}">
      <dsp:nvSpPr>
        <dsp:cNvPr id="0" name=""/>
        <dsp:cNvSpPr/>
      </dsp:nvSpPr>
      <dsp:spPr>
        <a:xfrm>
          <a:off x="0" y="3757163"/>
          <a:ext cx="4535718" cy="113853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ea typeface="ＭＳ Ｐゴシック"/>
            </a:rPr>
            <a:t>Abduction of any patient receiving care, treatment, and services</a:t>
          </a:r>
        </a:p>
      </dsp:txBody>
      <dsp:txXfrm>
        <a:off x="1020997" y="3757163"/>
        <a:ext cx="3514720" cy="1138534"/>
      </dsp:txXfrm>
    </dsp:sp>
    <dsp:sp modelId="{738EA33A-F3C7-4A50-B317-DF57EBDEA336}">
      <dsp:nvSpPr>
        <dsp:cNvPr id="0" name=""/>
        <dsp:cNvSpPr/>
      </dsp:nvSpPr>
      <dsp:spPr>
        <a:xfrm>
          <a:off x="113853" y="3871016"/>
          <a:ext cx="907143" cy="91082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5E888-1179-4A2F-B460-CDBF07075B9D}">
      <dsp:nvSpPr>
        <dsp:cNvPr id="0" name=""/>
        <dsp:cNvSpPr/>
      </dsp:nvSpPr>
      <dsp:spPr>
        <a:xfrm>
          <a:off x="0" y="0"/>
          <a:ext cx="4419600" cy="113347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ea typeface="ＭＳ Ｐゴシック"/>
              <a:cs typeface="ＭＳ Ｐゴシック"/>
            </a:rPr>
            <a:t>Unintended retention of a foreign object in a patient after surgery or other procedure</a:t>
          </a:r>
          <a:endParaRPr lang="en-US" sz="1800" kern="1200" dirty="0">
            <a:solidFill>
              <a:schemeClr val="bg1"/>
            </a:solidFill>
          </a:endParaRPr>
        </a:p>
      </dsp:txBody>
      <dsp:txXfrm>
        <a:off x="997267" y="0"/>
        <a:ext cx="3422332" cy="1133474"/>
      </dsp:txXfrm>
    </dsp:sp>
    <dsp:sp modelId="{13775DB9-49E8-466E-A418-38D5DD346966}">
      <dsp:nvSpPr>
        <dsp:cNvPr id="0" name=""/>
        <dsp:cNvSpPr/>
      </dsp:nvSpPr>
      <dsp:spPr>
        <a:xfrm>
          <a:off x="84319" y="113347"/>
          <a:ext cx="883920" cy="90677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BB68C1-57CC-4527-B214-04B81FFAAFCD}">
      <dsp:nvSpPr>
        <dsp:cNvPr id="0" name=""/>
        <dsp:cNvSpPr/>
      </dsp:nvSpPr>
      <dsp:spPr>
        <a:xfrm>
          <a:off x="0" y="1246822"/>
          <a:ext cx="4419600" cy="113347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ea typeface="ＭＳ Ｐゴシック"/>
              <a:cs typeface="ＭＳ Ｐゴシック"/>
            </a:rPr>
            <a:t>Severe neonatal hyperbilirubinemia (bilirubin &gt;30 milligrams/deciliter)</a:t>
          </a:r>
        </a:p>
      </dsp:txBody>
      <dsp:txXfrm>
        <a:off x="997267" y="1246822"/>
        <a:ext cx="3422332" cy="1133474"/>
      </dsp:txXfrm>
    </dsp:sp>
    <dsp:sp modelId="{A0396279-2533-4DC7-9997-0E0EB47D2B69}">
      <dsp:nvSpPr>
        <dsp:cNvPr id="0" name=""/>
        <dsp:cNvSpPr/>
      </dsp:nvSpPr>
      <dsp:spPr>
        <a:xfrm>
          <a:off x="47716" y="1353260"/>
          <a:ext cx="883920" cy="906779"/>
        </a:xfrm>
        <a:prstGeom prst="roundRect">
          <a:avLst>
            <a:gd name="adj" fmla="val 10000"/>
          </a:avLst>
        </a:prstGeom>
        <a:blipFill rotWithShape="0">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AACC02F-4759-40B0-AD80-F371CE9E77C6}">
      <dsp:nvSpPr>
        <dsp:cNvPr id="0" name=""/>
        <dsp:cNvSpPr/>
      </dsp:nvSpPr>
      <dsp:spPr>
        <a:xfrm>
          <a:off x="0" y="2493644"/>
          <a:ext cx="4419600" cy="113347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ea typeface="ＭＳ Ｐゴシック"/>
              <a:cs typeface="ＭＳ Ｐゴシック"/>
            </a:rPr>
            <a:t>Crime or allegation of crime against a patient visitor, or employee such as assault, battery, rape, sexual molestation </a:t>
          </a:r>
        </a:p>
      </dsp:txBody>
      <dsp:txXfrm>
        <a:off x="997267" y="2493644"/>
        <a:ext cx="3422332" cy="1133474"/>
      </dsp:txXfrm>
    </dsp:sp>
    <dsp:sp modelId="{94283C82-31BF-437B-8218-7AC466C9672A}">
      <dsp:nvSpPr>
        <dsp:cNvPr id="0" name=""/>
        <dsp:cNvSpPr/>
      </dsp:nvSpPr>
      <dsp:spPr>
        <a:xfrm>
          <a:off x="69805" y="2606992"/>
          <a:ext cx="883920" cy="90677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D55DE0-E814-4C42-944D-5B88CA256261}">
      <dsp:nvSpPr>
        <dsp:cNvPr id="0" name=""/>
        <dsp:cNvSpPr/>
      </dsp:nvSpPr>
      <dsp:spPr>
        <a:xfrm>
          <a:off x="0" y="3740467"/>
          <a:ext cx="4419600" cy="113347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ea typeface="ＭＳ Ｐゴシック"/>
              <a:cs typeface="ＭＳ Ｐゴシック"/>
            </a:rPr>
            <a:t>Any patient death, paralysis, coma, or other major permanent loss of function associated with a medication error</a:t>
          </a:r>
        </a:p>
      </dsp:txBody>
      <dsp:txXfrm>
        <a:off x="997267" y="3740467"/>
        <a:ext cx="3422332" cy="1133474"/>
      </dsp:txXfrm>
    </dsp:sp>
    <dsp:sp modelId="{738EA33A-F3C7-4A50-B317-DF57EBDEA336}">
      <dsp:nvSpPr>
        <dsp:cNvPr id="0" name=""/>
        <dsp:cNvSpPr/>
      </dsp:nvSpPr>
      <dsp:spPr>
        <a:xfrm>
          <a:off x="69805" y="3853814"/>
          <a:ext cx="883920" cy="90677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5E888-1179-4A2F-B460-CDBF07075B9D}">
      <dsp:nvSpPr>
        <dsp:cNvPr id="0" name=""/>
        <dsp:cNvSpPr/>
      </dsp:nvSpPr>
      <dsp:spPr>
        <a:xfrm>
          <a:off x="0" y="0"/>
          <a:ext cx="4535718" cy="113853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ea typeface="ＭＳ Ｐゴシック"/>
              <a:cs typeface="ＭＳ Ｐゴシック"/>
            </a:rPr>
            <a:t>Any delivery of radiotherapy to the wrong body region or &gt;25% above the planned radiotherapy dose</a:t>
          </a:r>
        </a:p>
      </dsp:txBody>
      <dsp:txXfrm>
        <a:off x="1020997" y="0"/>
        <a:ext cx="3514720" cy="1138534"/>
      </dsp:txXfrm>
    </dsp:sp>
    <dsp:sp modelId="{13775DB9-49E8-466E-A418-38D5DD346966}">
      <dsp:nvSpPr>
        <dsp:cNvPr id="0" name=""/>
        <dsp:cNvSpPr/>
      </dsp:nvSpPr>
      <dsp:spPr>
        <a:xfrm>
          <a:off x="113853" y="113853"/>
          <a:ext cx="907143" cy="91082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BB68C1-57CC-4527-B214-04B81FFAAFCD}">
      <dsp:nvSpPr>
        <dsp:cNvPr id="0" name=""/>
        <dsp:cNvSpPr/>
      </dsp:nvSpPr>
      <dsp:spPr>
        <a:xfrm>
          <a:off x="0" y="1252387"/>
          <a:ext cx="4535718" cy="113853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82880" rIns="0" bIns="1828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ea typeface="ＭＳ Ｐゴシック"/>
              <a:cs typeface="ＭＳ Ｐゴシック"/>
            </a:rPr>
            <a:t>Any elopement, that is an unauthorized departure, of a patient from an around-the-clock setting resulting in a temporally related death</a:t>
          </a:r>
        </a:p>
      </dsp:txBody>
      <dsp:txXfrm>
        <a:off x="1020997" y="1252387"/>
        <a:ext cx="3514720" cy="1138534"/>
      </dsp:txXfrm>
    </dsp:sp>
    <dsp:sp modelId="{A0396279-2533-4DC7-9997-0E0EB47D2B69}">
      <dsp:nvSpPr>
        <dsp:cNvPr id="0" name=""/>
        <dsp:cNvSpPr/>
      </dsp:nvSpPr>
      <dsp:spPr>
        <a:xfrm>
          <a:off x="135869" y="1359300"/>
          <a:ext cx="907143" cy="910827"/>
        </a:xfrm>
        <a:prstGeom prst="roundRect">
          <a:avLst>
            <a:gd name="adj" fmla="val 10000"/>
          </a:avLst>
        </a:prstGeom>
        <a:blipFill rotWithShape="0">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AACC02F-4759-40B0-AD80-F371CE9E77C6}">
      <dsp:nvSpPr>
        <dsp:cNvPr id="0" name=""/>
        <dsp:cNvSpPr/>
      </dsp:nvSpPr>
      <dsp:spPr>
        <a:xfrm>
          <a:off x="0" y="2504775"/>
          <a:ext cx="4535718" cy="113853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ea typeface="ＭＳ Ｐゴシック"/>
              <a:cs typeface="ＭＳ Ｐゴシック"/>
            </a:rPr>
            <a:t>Any intrapartum (related to the birth process) maternal death</a:t>
          </a:r>
        </a:p>
      </dsp:txBody>
      <dsp:txXfrm>
        <a:off x="1020997" y="2504775"/>
        <a:ext cx="3514720" cy="1138534"/>
      </dsp:txXfrm>
    </dsp:sp>
    <dsp:sp modelId="{94283C82-31BF-437B-8218-7AC466C9672A}">
      <dsp:nvSpPr>
        <dsp:cNvPr id="0" name=""/>
        <dsp:cNvSpPr/>
      </dsp:nvSpPr>
      <dsp:spPr>
        <a:xfrm>
          <a:off x="113853" y="2618629"/>
          <a:ext cx="907143" cy="91082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D55DE0-E814-4C42-944D-5B88CA256261}">
      <dsp:nvSpPr>
        <dsp:cNvPr id="0" name=""/>
        <dsp:cNvSpPr/>
      </dsp:nvSpPr>
      <dsp:spPr>
        <a:xfrm>
          <a:off x="0" y="3757163"/>
          <a:ext cx="4535718" cy="1138534"/>
        </a:xfrm>
        <a:prstGeom prst="roundRect">
          <a:avLst>
            <a:gd name="adj" fmla="val 10000"/>
          </a:avLst>
        </a:prstGeom>
        <a:solidFill>
          <a:srgbClr val="0D36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ea typeface="ＭＳ Ｐゴシック"/>
              <a:cs typeface="ＭＳ Ｐゴシック"/>
            </a:rPr>
            <a:t>Assault, homicide, or other crime resulting in patient death or major permanent loss of function</a:t>
          </a:r>
        </a:p>
      </dsp:txBody>
      <dsp:txXfrm>
        <a:off x="1020997" y="3757163"/>
        <a:ext cx="3514720" cy="1138534"/>
      </dsp:txXfrm>
    </dsp:sp>
    <dsp:sp modelId="{738EA33A-F3C7-4A50-B317-DF57EBDEA336}">
      <dsp:nvSpPr>
        <dsp:cNvPr id="0" name=""/>
        <dsp:cNvSpPr/>
      </dsp:nvSpPr>
      <dsp:spPr>
        <a:xfrm>
          <a:off x="113853" y="3871016"/>
          <a:ext cx="907143" cy="91082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45655-35ED-4EEF-9823-933022531A89}">
      <dsp:nvSpPr>
        <dsp:cNvPr id="0" name=""/>
        <dsp:cNvSpPr/>
      </dsp:nvSpPr>
      <dsp:spPr>
        <a:xfrm>
          <a:off x="2158070" y="586187"/>
          <a:ext cx="3912533" cy="3912533"/>
        </a:xfrm>
        <a:prstGeom prst="blockArc">
          <a:avLst>
            <a:gd name="adj1" fmla="val 8998334"/>
            <a:gd name="adj2" fmla="val 16331399"/>
            <a:gd name="adj3" fmla="val 4643"/>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17E255-3F5E-4F50-B431-08BF43C88CE1}">
      <dsp:nvSpPr>
        <dsp:cNvPr id="0" name=""/>
        <dsp:cNvSpPr/>
      </dsp:nvSpPr>
      <dsp:spPr>
        <a:xfrm>
          <a:off x="2158533" y="586988"/>
          <a:ext cx="3912533" cy="3912533"/>
        </a:xfrm>
        <a:prstGeom prst="blockArc">
          <a:avLst>
            <a:gd name="adj1" fmla="val 1800000"/>
            <a:gd name="adj2" fmla="val 9000000"/>
            <a:gd name="adj3" fmla="val 4643"/>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32F38D-1F37-4518-935D-E05B7456AAB9}">
      <dsp:nvSpPr>
        <dsp:cNvPr id="0" name=""/>
        <dsp:cNvSpPr/>
      </dsp:nvSpPr>
      <dsp:spPr>
        <a:xfrm>
          <a:off x="2158976" y="586221"/>
          <a:ext cx="3912533" cy="3912533"/>
        </a:xfrm>
        <a:prstGeom prst="blockArc">
          <a:avLst>
            <a:gd name="adj1" fmla="val 16329768"/>
            <a:gd name="adj2" fmla="val 1801594"/>
            <a:gd name="adj3" fmla="val 4643"/>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B5A7F8-5FBC-4042-BC99-91FBBA527096}">
      <dsp:nvSpPr>
        <dsp:cNvPr id="0" name=""/>
        <dsp:cNvSpPr/>
      </dsp:nvSpPr>
      <dsp:spPr>
        <a:xfrm>
          <a:off x="3258261" y="1712597"/>
          <a:ext cx="1713077" cy="1661317"/>
        </a:xfrm>
        <a:prstGeom prst="ellipse">
          <a:avLst/>
        </a:prstGeom>
        <a:noFill/>
        <a:ln w="57150">
          <a:solidFill>
            <a:srgbClr val="00206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509135" y="1955891"/>
        <a:ext cx="1211329" cy="1174729"/>
      </dsp:txXfrm>
    </dsp:sp>
    <dsp:sp modelId="{150D440A-0B60-4CDD-ACD5-D925FE986DB5}">
      <dsp:nvSpPr>
        <dsp:cNvPr id="0" name=""/>
        <dsp:cNvSpPr/>
      </dsp:nvSpPr>
      <dsp:spPr>
        <a:xfrm>
          <a:off x="3556574" y="2217"/>
          <a:ext cx="1261563" cy="1261563"/>
        </a:xfrm>
        <a:prstGeom prst="ellipse">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Safety Culture</a:t>
          </a:r>
        </a:p>
      </dsp:txBody>
      <dsp:txXfrm>
        <a:off x="3741326" y="186969"/>
        <a:ext cx="892059" cy="892059"/>
      </dsp:txXfrm>
    </dsp:sp>
    <dsp:sp modelId="{8D4F42E3-1997-4828-AC9A-6227403CA73E}">
      <dsp:nvSpPr>
        <dsp:cNvPr id="0" name=""/>
        <dsp:cNvSpPr/>
      </dsp:nvSpPr>
      <dsp:spPr>
        <a:xfrm>
          <a:off x="5138863" y="2867899"/>
          <a:ext cx="1261563" cy="1261563"/>
        </a:xfrm>
        <a:prstGeom prst="ellipse">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Role</a:t>
          </a:r>
        </a:p>
      </dsp:txBody>
      <dsp:txXfrm>
        <a:off x="5323615" y="3052651"/>
        <a:ext cx="892059" cy="892059"/>
      </dsp:txXfrm>
    </dsp:sp>
    <dsp:sp modelId="{4135B36B-151E-4668-BC5B-68FE05B537E1}">
      <dsp:nvSpPr>
        <dsp:cNvPr id="0" name=""/>
        <dsp:cNvSpPr/>
      </dsp:nvSpPr>
      <dsp:spPr>
        <a:xfrm>
          <a:off x="1829172" y="2867899"/>
          <a:ext cx="1261563" cy="1261563"/>
        </a:xfrm>
        <a:prstGeom prst="ellipse">
          <a:avLst/>
        </a:prstGeom>
        <a:solidFill>
          <a:srgbClr val="ECB71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0D3672"/>
              </a:solidFill>
            </a:rPr>
            <a:t>Training</a:t>
          </a:r>
        </a:p>
      </dsp:txBody>
      <dsp:txXfrm>
        <a:off x="2013924" y="3052651"/>
        <a:ext cx="892059" cy="89205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55" tIns="48328" rIns="96655" bIns="48328" numCol="1" anchor="t" anchorCtr="0" compatLnSpc="1">
            <a:prstTxWarp prst="textNoShape">
              <a:avLst/>
            </a:prstTxWarp>
          </a:bodyPr>
          <a:lstStyle>
            <a:lvl1pPr eaLnBrk="1" hangingPunct="1">
              <a:defRPr sz="1200">
                <a:latin typeface="Calibri" pitchFamily="34" charset="0"/>
                <a:ea typeface="ＭＳ Ｐゴシック" pitchFamily="-109" charset="-128"/>
                <a:cs typeface="+mn-cs"/>
              </a:defRPr>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55" tIns="48328" rIns="96655" bIns="48328" numCol="1" anchor="t" anchorCtr="0" compatLnSpc="1">
            <a:prstTxWarp prst="textNoShape">
              <a:avLst/>
            </a:prstTxWarp>
          </a:bodyPr>
          <a:lstStyle>
            <a:lvl1pPr algn="r" eaLnBrk="1" hangingPunct="1">
              <a:defRPr sz="1200">
                <a:latin typeface="Calibri" pitchFamily="34" charset="0"/>
                <a:ea typeface="ＭＳ Ｐゴシック" pitchFamily="-109" charset="-128"/>
                <a:cs typeface="+mn-cs"/>
              </a:defRPr>
            </a:lvl1pPr>
          </a:lstStyle>
          <a:p>
            <a:pPr>
              <a:defRPr/>
            </a:pPr>
            <a:fld id="{E1AB6AF2-417F-4B87-9E78-2CAB902E893F}" type="datetime1">
              <a:rPr lang="en-US"/>
              <a:pPr>
                <a:defRPr/>
              </a:pPr>
              <a:t>7/20/20</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55" tIns="48328" rIns="96655" bIns="48328" numCol="1" anchor="b" anchorCtr="0" compatLnSpc="1">
            <a:prstTxWarp prst="textNoShape">
              <a:avLst/>
            </a:prstTxWarp>
          </a:bodyPr>
          <a:lstStyle>
            <a:lvl1pPr eaLnBrk="1" hangingPunct="1">
              <a:defRPr sz="1200">
                <a:latin typeface="Calibri" pitchFamily="34" charset="0"/>
                <a:ea typeface="ＭＳ Ｐゴシック" pitchFamily="-109" charset="-128"/>
                <a:cs typeface="+mn-cs"/>
              </a:defRPr>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55" tIns="48328" rIns="96655" bIns="48328" numCol="1" anchor="b" anchorCtr="0" compatLnSpc="1">
            <a:prstTxWarp prst="textNoShape">
              <a:avLst/>
            </a:prstTxWarp>
          </a:bodyPr>
          <a:lstStyle>
            <a:lvl1pPr algn="r" eaLnBrk="1" hangingPunct="1">
              <a:defRPr sz="1200">
                <a:latin typeface="Calibri" pitchFamily="34" charset="0"/>
              </a:defRPr>
            </a:lvl1pPr>
          </a:lstStyle>
          <a:p>
            <a:fld id="{5EC2AA24-2EF9-40DD-9EB4-16AC3C50246C}"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4741" tIns="47370" rIns="94741" bIns="47370" rtlCol="0"/>
          <a:lstStyle>
            <a:lvl1pPr algn="l" eaLnBrk="1" hangingPunct="1">
              <a:defRPr sz="1200">
                <a:ea typeface="ＭＳ Ｐゴシック"/>
                <a:cs typeface="ＭＳ Ｐゴシック"/>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4741" tIns="47370" rIns="94741" bIns="47370" rtlCol="0"/>
          <a:lstStyle>
            <a:lvl1pPr algn="r" eaLnBrk="1" hangingPunct="1">
              <a:defRPr sz="1200">
                <a:ea typeface="ＭＳ Ｐゴシック"/>
                <a:cs typeface="ＭＳ Ｐゴシック"/>
              </a:defRPr>
            </a:lvl1pPr>
          </a:lstStyle>
          <a:p>
            <a:pPr>
              <a:defRPr/>
            </a:pPr>
            <a:fld id="{B36AC262-E8F1-40F4-8910-0D082AD372E7}" type="datetimeFigureOut">
              <a:rPr lang="en-US"/>
              <a:pPr>
                <a:defRPr/>
              </a:pPr>
              <a:t>7/20/20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4741" tIns="47370" rIns="94741" bIns="47370" rtlCol="0" anchor="ctr"/>
          <a:lstStyle/>
          <a:p>
            <a:pPr lvl="0"/>
            <a:endParaRPr lang="en-US" noProof="0" dirty="0"/>
          </a:p>
        </p:txBody>
      </p:sp>
      <p:sp>
        <p:nvSpPr>
          <p:cNvPr id="5" name="Notes Placeholder 4"/>
          <p:cNvSpPr>
            <a:spLocks noGrp="1"/>
          </p:cNvSpPr>
          <p:nvPr>
            <p:ph type="body" sz="quarter" idx="3"/>
          </p:nvPr>
        </p:nvSpPr>
        <p:spPr>
          <a:xfrm>
            <a:off x="731838" y="4559300"/>
            <a:ext cx="5851525" cy="4321175"/>
          </a:xfrm>
          <a:prstGeom prst="rect">
            <a:avLst/>
          </a:prstGeom>
        </p:spPr>
        <p:txBody>
          <a:bodyPr vert="horz" lIns="94741" tIns="47370" rIns="94741" bIns="473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4741" tIns="47370" rIns="94741" bIns="47370" rtlCol="0" anchor="b"/>
          <a:lstStyle>
            <a:lvl1pPr algn="l" eaLnBrk="1" hangingPunct="1">
              <a:defRPr sz="1200">
                <a:ea typeface="ＭＳ Ｐゴシック"/>
                <a:cs typeface="ＭＳ Ｐゴシック"/>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4741" tIns="47370" rIns="94741" bIns="47370" numCol="1" anchor="b" anchorCtr="0" compatLnSpc="1">
            <a:prstTxWarp prst="textNoShape">
              <a:avLst/>
            </a:prstTxWarp>
          </a:bodyPr>
          <a:lstStyle>
            <a:lvl1pPr algn="r" eaLnBrk="1" hangingPunct="1">
              <a:defRPr sz="1200"/>
            </a:lvl1pPr>
          </a:lstStyle>
          <a:p>
            <a:fld id="{D5F8F461-1777-4BC9-8D09-BBDA04799F2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Welcome to the Center for Quality Excellence course on the Safety on Site Occurrence Reporting System.  Safety On Site is an electronic, web-based system that allows employees and professional staff members, including physicians to report occurrences.</a:t>
            </a:r>
            <a:br>
              <a:rPr lang="en-US" altLang="en-US" dirty="0"/>
            </a:br>
            <a:br>
              <a:rPr lang="en-US" altLang="en-US" dirty="0"/>
            </a:br>
            <a:endParaRPr lang="en-US" altLang="en-US" dirty="0"/>
          </a:p>
          <a:p>
            <a:endParaRPr lang="en-US" altLang="en-US" dirty="0"/>
          </a:p>
        </p:txBody>
      </p:sp>
      <p:sp>
        <p:nvSpPr>
          <p:cNvPr id="6148" name="Slide Number Placeholder 3"/>
          <p:cNvSpPr>
            <a:spLocks noGrp="1"/>
          </p:cNvSpPr>
          <p:nvPr>
            <p:ph type="sldNum" sz="quarter" idx="5"/>
          </p:nvPr>
        </p:nvSpPr>
        <p:spPr bwMode="auto">
          <a:noFill/>
          <a:ln>
            <a:miter lim="800000"/>
            <a:headEnd/>
            <a:tailEnd/>
          </a:ln>
        </p:spPr>
        <p:txBody>
          <a:bodyPr/>
          <a:lstStyle/>
          <a:p>
            <a:fld id="{1F7C6A05-48F7-42B2-A5E5-A7DBD3EC990B}" type="slidenum">
              <a:rPr lang="en-US" altLang="en-US"/>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Occurrence reports are used to identify trends throughout the organization.  It is important to remember that entering every occurrence that you are aware of, even it if only happened once or was a near miss, will assist in identifying trends across the organization for process improvement.  One person can make a difference.</a:t>
            </a:r>
          </a:p>
          <a:p>
            <a:pPr eaLnBrk="1" hangingPunct="1">
              <a:spcBef>
                <a:spcPct val="0"/>
              </a:spcBef>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The SOS system is Peer Review protected and confidential. Outside attorneys can not obtain SOS reports for use in litigation.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a:p>
            <a:pPr eaLnBrk="1" hangingPunct="1">
              <a:spcBef>
                <a:spcPct val="0"/>
              </a:spcBef>
            </a:pPr>
            <a:r>
              <a:rPr lang="en-US" altLang="en-US" dirty="0"/>
              <a:t>Occurrence reports should be factual, they are not used to place blame.  They are used to identify issues occurring throughout the organization in order to develop Performance Improvement projects and improve Safety.  For example, the patient handoff process was revised in response to a trend in patient falls.</a:t>
            </a:r>
          </a:p>
          <a:p>
            <a:pPr eaLnBrk="1" hangingPunct="1">
              <a:spcBef>
                <a:spcPct val="0"/>
              </a:spcBef>
            </a:pPr>
            <a:endParaRPr lang="en-US" altLang="en-US" dirty="0"/>
          </a:p>
          <a:p>
            <a:pPr eaLnBrk="1" hangingPunct="1">
              <a:spcBef>
                <a:spcPct val="0"/>
              </a:spcBef>
            </a:pPr>
            <a:r>
              <a:rPr lang="en-US" altLang="en-US" dirty="0"/>
              <a:t>Recognizing that we learn from our mistakes and our successes, the data they provide is a valuable resource to evaluate and prevent occurrences, and enhance patient, visitor, and employee safety.</a:t>
            </a:r>
            <a:br>
              <a:rPr lang="en-US" altLang="en-US" dirty="0"/>
            </a:br>
            <a:endParaRPr lang="en-US" altLang="en-US" dirty="0"/>
          </a:p>
        </p:txBody>
      </p:sp>
      <p:sp>
        <p:nvSpPr>
          <p:cNvPr id="16388" name="Slide Number Placeholder 3"/>
          <p:cNvSpPr>
            <a:spLocks noGrp="1"/>
          </p:cNvSpPr>
          <p:nvPr>
            <p:ph type="sldNum" sz="quarter" idx="5"/>
          </p:nvPr>
        </p:nvSpPr>
        <p:spPr bwMode="auto">
          <a:noFill/>
          <a:ln>
            <a:miter lim="800000"/>
            <a:headEnd/>
            <a:tailEnd/>
          </a:ln>
        </p:spPr>
        <p:txBody>
          <a:bodyPr/>
          <a:lstStyle/>
          <a:p>
            <a:fld id="{F5973C39-70D2-4309-B719-3FD0BFCC7E80}" type="slidenum">
              <a:rPr lang="en-US" altLang="en-US"/>
              <a:pPr/>
              <a:t>11</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Occurrence reports are not to be used in a punitive manner. Most often, occurrences happen not because of a person, but rather because of a process.  This non-punitive culture is supported through our Just Culture policy, which can be found on Ochweb.</a:t>
            </a:r>
          </a:p>
          <a:p>
            <a:pPr eaLnBrk="1" hangingPunct="1">
              <a:spcBef>
                <a:spcPct val="0"/>
              </a:spcBef>
            </a:pPr>
            <a:endParaRPr lang="en-US" altLang="en-US" dirty="0"/>
          </a:p>
          <a:p>
            <a:pPr eaLnBrk="1" hangingPunct="1">
              <a:spcBef>
                <a:spcPct val="0"/>
              </a:spcBef>
            </a:pPr>
            <a:r>
              <a:rPr lang="en-US" altLang="en-US" dirty="0"/>
              <a:t>Occurrence reports entered into SOS are not part of a patient’s medical record. Although incidents leading to an occurrence report and any actions taken as a result of that incident should be documented, there is no need to document that an occurrence report was completed.  </a:t>
            </a:r>
          </a:p>
          <a:p>
            <a:pPr eaLnBrk="1" hangingPunct="1">
              <a:spcBef>
                <a:spcPct val="0"/>
              </a:spcBef>
            </a:pPr>
            <a:endParaRPr lang="en-US" altLang="en-US" dirty="0"/>
          </a:p>
          <a:p>
            <a:pPr eaLnBrk="1" hangingPunct="1">
              <a:spcBef>
                <a:spcPct val="0"/>
              </a:spcBef>
            </a:pPr>
            <a:r>
              <a:rPr lang="en-US" altLang="en-US" dirty="0"/>
              <a:t>Also, you should never print, copy, or distribute an occurrence report.  Occurrence reports are not released to patients, visitors, or employees, they are for internal use only.  Any requests for a copy of an occurrence report should be directed to the Performance Improvement Department for handling.</a:t>
            </a:r>
          </a:p>
        </p:txBody>
      </p:sp>
      <p:sp>
        <p:nvSpPr>
          <p:cNvPr id="18436" name="Slide Number Placeholder 3"/>
          <p:cNvSpPr>
            <a:spLocks noGrp="1"/>
          </p:cNvSpPr>
          <p:nvPr>
            <p:ph type="sldNum" sz="quarter" idx="5"/>
          </p:nvPr>
        </p:nvSpPr>
        <p:spPr bwMode="auto">
          <a:noFill/>
          <a:ln>
            <a:miter lim="800000"/>
            <a:headEnd/>
            <a:tailEnd/>
          </a:ln>
        </p:spPr>
        <p:txBody>
          <a:bodyPr/>
          <a:lstStyle/>
          <a:p>
            <a:fld id="{7952DA71-93E3-4F62-9D23-0804EF9A83EA}" type="slidenum">
              <a:rPr lang="en-US" altLang="en-US"/>
              <a:pPr/>
              <a:t>12</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solidFill>
                  <a:schemeClr val="tx2"/>
                </a:solidFill>
              </a:rPr>
              <a:t>The </a:t>
            </a:r>
            <a:r>
              <a:rPr lang="en-US" altLang="en-US" b="1" dirty="0">
                <a:solidFill>
                  <a:schemeClr val="tx2"/>
                </a:solidFill>
              </a:rPr>
              <a:t>purpose</a:t>
            </a:r>
            <a:r>
              <a:rPr lang="en-US" altLang="en-US" dirty="0">
                <a:solidFill>
                  <a:schemeClr val="tx2"/>
                </a:solidFill>
              </a:rPr>
              <a:t> of the SOS system is to report any defect, error, medical accident, near miss, or significant procedure variance that could result in a patient, visitor or employee injury, hazardous condition, or risk in the environment of care throughout Ochsner Health. </a:t>
            </a:r>
          </a:p>
          <a:p>
            <a:pPr eaLnBrk="1" hangingPunct="1">
              <a:spcBef>
                <a:spcPct val="0"/>
              </a:spcBef>
            </a:pPr>
            <a:endParaRPr lang="en-US" altLang="en-US" dirty="0">
              <a:solidFill>
                <a:schemeClr val="tx2"/>
              </a:solidFill>
            </a:endParaRPr>
          </a:p>
          <a:p>
            <a:pPr eaLnBrk="1" hangingPunct="1">
              <a:spcBef>
                <a:spcPct val="0"/>
              </a:spcBef>
            </a:pPr>
            <a:r>
              <a:rPr lang="en-US" altLang="en-US" dirty="0">
                <a:solidFill>
                  <a:schemeClr val="tx2"/>
                </a:solidFill>
              </a:rPr>
              <a:t>If there is a concern for the safety of yourself or your patient an SOS report should be filed. </a:t>
            </a:r>
          </a:p>
          <a:p>
            <a:pPr eaLnBrk="1" hangingPunct="1">
              <a:spcBef>
                <a:spcPct val="0"/>
              </a:spcBef>
            </a:pPr>
            <a:endParaRPr lang="en-US" altLang="en-US" dirty="0">
              <a:solidFill>
                <a:schemeClr val="tx2"/>
              </a:solidFill>
            </a:endParaRPr>
          </a:p>
          <a:p>
            <a:pPr marL="0" lvl="2" eaLnBrk="1" hangingPunct="1">
              <a:spcBef>
                <a:spcPct val="0"/>
              </a:spcBef>
            </a:pPr>
            <a:r>
              <a:rPr lang="en-US" altLang="en-US" sz="2500" dirty="0">
                <a:solidFill>
                  <a:schemeClr val="tx2"/>
                </a:solidFill>
              </a:rPr>
              <a:t>The</a:t>
            </a:r>
            <a:r>
              <a:rPr lang="en-US" altLang="en-US" sz="2500" b="1" dirty="0">
                <a:solidFill>
                  <a:schemeClr val="tx2"/>
                </a:solidFill>
              </a:rPr>
              <a:t> </a:t>
            </a:r>
            <a:r>
              <a:rPr lang="en-US" altLang="en-US" sz="2500" dirty="0">
                <a:solidFill>
                  <a:schemeClr val="tx2"/>
                </a:solidFill>
              </a:rPr>
              <a:t>reports are used to </a:t>
            </a:r>
            <a:r>
              <a:rPr lang="en-US" altLang="en-US" sz="2500" b="1" dirty="0">
                <a:solidFill>
                  <a:schemeClr val="tx2"/>
                </a:solidFill>
              </a:rPr>
              <a:t>identify trends, </a:t>
            </a:r>
            <a:r>
              <a:rPr lang="en-US" altLang="en-US" sz="2500" dirty="0">
                <a:solidFill>
                  <a:schemeClr val="tx2"/>
                </a:solidFill>
              </a:rPr>
              <a:t>implement performance improvement measures and action plans to </a:t>
            </a:r>
            <a:r>
              <a:rPr lang="en-US" altLang="en-US" sz="2500" b="1" i="1" dirty="0">
                <a:solidFill>
                  <a:schemeClr val="tx2"/>
                </a:solidFill>
              </a:rPr>
              <a:t>prevent recurrence.</a:t>
            </a:r>
          </a:p>
          <a:p>
            <a:pPr eaLnBrk="1" hangingPunct="1">
              <a:spcBef>
                <a:spcPct val="0"/>
              </a:spcBef>
            </a:pPr>
            <a:endParaRPr lang="en-US" altLang="en-US" dirty="0">
              <a:solidFill>
                <a:schemeClr val="tx2"/>
              </a:solidFill>
            </a:endParaRPr>
          </a:p>
          <a:p>
            <a:pPr eaLnBrk="1" hangingPunct="1">
              <a:spcBef>
                <a:spcPct val="0"/>
              </a:spcBef>
            </a:pPr>
            <a:endParaRPr lang="en-US" altLang="en-US" dirty="0"/>
          </a:p>
          <a:p>
            <a:pPr eaLnBrk="1" hangingPunct="1">
              <a:spcBef>
                <a:spcPct val="0"/>
              </a:spcBef>
            </a:pPr>
            <a:r>
              <a:rPr lang="en-US" altLang="en-US" dirty="0"/>
              <a:t> </a:t>
            </a:r>
          </a:p>
        </p:txBody>
      </p:sp>
      <p:sp>
        <p:nvSpPr>
          <p:cNvPr id="12292"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9931BE-0EB8-4689-95C0-A24243CFB7B3}"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952473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Occurrences should be reported in instances such as: Falls/injuries, medication errors/near misses/adverse drug events, pressure ulcers/skin integrity issues, lab/specimen related issues, surgery/invasive procedure issues, unexpected complications, employee incidents, safety incidents, blood/body fluid exposure, equipment malfunction, or any other unusual events that are observed. </a:t>
            </a:r>
          </a:p>
        </p:txBody>
      </p:sp>
      <p:sp>
        <p:nvSpPr>
          <p:cNvPr id="20484" name="Slide Number Placeholder 3"/>
          <p:cNvSpPr>
            <a:spLocks noGrp="1"/>
          </p:cNvSpPr>
          <p:nvPr>
            <p:ph type="sldNum" sz="quarter" idx="5"/>
          </p:nvPr>
        </p:nvSpPr>
        <p:spPr bwMode="auto">
          <a:noFill/>
          <a:ln>
            <a:miter lim="800000"/>
            <a:headEnd/>
            <a:tailEnd/>
          </a:ln>
        </p:spPr>
        <p:txBody>
          <a:bodyPr/>
          <a:lstStyle/>
          <a:p>
            <a:fld id="{35851CF1-0BD2-4A0E-9F22-F5FE622CE5DB}" type="slidenum">
              <a:rPr lang="en-US" altLang="en-US"/>
              <a:pPr/>
              <a:t>14</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altLang="en-US" dirty="0"/>
              <a:t>A Sentinel Event is defined as an u</a:t>
            </a:r>
            <a:r>
              <a:rPr lang="en-US" altLang="en-US" dirty="0">
                <a:ea typeface="ＭＳ Ｐゴシック" pitchFamily="34" charset="-128"/>
              </a:rPr>
              <a:t>nexpected occurrence involving death or serious physical or psychological injury, or the risk thereof. The phrase </a:t>
            </a:r>
            <a:r>
              <a:rPr lang="en-US" altLang="en-US" u="sng" dirty="0">
                <a:ea typeface="ＭＳ Ｐゴシック" pitchFamily="34" charset="-128"/>
              </a:rPr>
              <a:t>“</a:t>
            </a:r>
            <a:r>
              <a:rPr lang="en-US" altLang="en-US" i="1" u="sng" dirty="0">
                <a:ea typeface="ＭＳ Ｐゴシック" pitchFamily="34" charset="-128"/>
              </a:rPr>
              <a:t>or the risk thereof” </a:t>
            </a:r>
            <a:r>
              <a:rPr lang="en-US" altLang="en-US" i="1" dirty="0">
                <a:ea typeface="ＭＳ Ｐゴシック" pitchFamily="34" charset="-128"/>
              </a:rPr>
              <a:t>includes major process variation for which a recurrence would carry a significant chance of a serious adverse outcome.</a:t>
            </a:r>
          </a:p>
          <a:p>
            <a:pPr marL="0" lvl="1" eaLnBrk="1" hangingPunct="1">
              <a:spcBef>
                <a:spcPct val="0"/>
              </a:spcBef>
            </a:pPr>
            <a:endParaRPr lang="en-US" altLang="en-US" i="1" dirty="0">
              <a:ea typeface="ＭＳ Ｐゴシック" pitchFamily="34" charset="-128"/>
            </a:endParaRPr>
          </a:p>
          <a:p>
            <a:pPr marL="0" lvl="1" eaLnBrk="1" hangingPunct="1">
              <a:spcBef>
                <a:spcPct val="0"/>
              </a:spcBef>
            </a:pPr>
            <a:r>
              <a:rPr lang="en-US" altLang="en-US" dirty="0">
                <a:ea typeface="ＭＳ Ｐゴシック" pitchFamily="34" charset="-128"/>
              </a:rPr>
              <a:t>Due to the nature of these incidents, it is important that you notify your direct supervisor or the PI Department immediately, and enter an SOS report immediately after the event.  This will allow us to begin the investigation process and handle any further patient needs as soon as possible.</a:t>
            </a:r>
          </a:p>
          <a:p>
            <a:pPr eaLnBrk="1" hangingPunct="1">
              <a:spcBef>
                <a:spcPct val="0"/>
              </a:spcBef>
            </a:pPr>
            <a:endParaRPr lang="en-US" altLang="en-US" dirty="0">
              <a:ea typeface="ＭＳ Ｐゴシック" pitchFamily="34" charset="-128"/>
            </a:endParaRPr>
          </a:p>
          <a:p>
            <a:pPr eaLnBrk="1" hangingPunct="1">
              <a:spcBef>
                <a:spcPct val="0"/>
              </a:spcBef>
            </a:pPr>
            <a:endParaRPr lang="en-US" altLang="en-US" dirty="0"/>
          </a:p>
        </p:txBody>
      </p:sp>
      <p:sp>
        <p:nvSpPr>
          <p:cNvPr id="22532" name="Slide Number Placeholder 3"/>
          <p:cNvSpPr>
            <a:spLocks noGrp="1"/>
          </p:cNvSpPr>
          <p:nvPr>
            <p:ph type="sldNum" sz="quarter" idx="5"/>
          </p:nvPr>
        </p:nvSpPr>
        <p:spPr bwMode="auto">
          <a:noFill/>
          <a:ln>
            <a:miter lim="800000"/>
            <a:headEnd/>
            <a:tailEnd/>
          </a:ln>
        </p:spPr>
        <p:txBody>
          <a:bodyPr/>
          <a:lstStyle/>
          <a:p>
            <a:fld id="{C1C631D2-8B56-41BC-99E3-DF7EBD53B218}" type="slidenum">
              <a:rPr lang="en-US" altLang="en-US"/>
              <a:pPr/>
              <a:t>16</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Some examples of Sentinel Events are listed here.  Please click next once you have read through this list for the additional examples on the next slide.</a:t>
            </a:r>
          </a:p>
        </p:txBody>
      </p:sp>
      <p:sp>
        <p:nvSpPr>
          <p:cNvPr id="24580" name="Slide Number Placeholder 3"/>
          <p:cNvSpPr>
            <a:spLocks noGrp="1"/>
          </p:cNvSpPr>
          <p:nvPr>
            <p:ph type="sldNum" sz="quarter" idx="5"/>
          </p:nvPr>
        </p:nvSpPr>
        <p:spPr bwMode="auto">
          <a:noFill/>
          <a:ln>
            <a:miter lim="800000"/>
            <a:headEnd/>
            <a:tailEnd/>
          </a:ln>
        </p:spPr>
        <p:txBody>
          <a:bodyPr/>
          <a:lstStyle/>
          <a:p>
            <a:fld id="{D264491E-6E48-48F4-8D38-0AF948426BF0}" type="slidenum">
              <a:rPr lang="en-US" altLang="en-US"/>
              <a:pPr/>
              <a:t>17</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When a Sentinel Event occurs, the Performance Improvement Department will conduct a Root Cause Analysis (RCA) in order to identify what the actual root cause was that allowed the incident to occur.  An RCA team, consisting of member(s) of the PI Department, as well as subject matter experts, etc… will convene to review the incident, look at processes, and determine what action plans need to be implemented in order to prevent a recurrence of the incident. </a:t>
            </a:r>
          </a:p>
        </p:txBody>
      </p:sp>
      <p:sp>
        <p:nvSpPr>
          <p:cNvPr id="26628" name="Slide Number Placeholder 3"/>
          <p:cNvSpPr>
            <a:spLocks noGrp="1"/>
          </p:cNvSpPr>
          <p:nvPr>
            <p:ph type="sldNum" sz="quarter" idx="5"/>
          </p:nvPr>
        </p:nvSpPr>
        <p:spPr bwMode="auto">
          <a:noFill/>
          <a:ln>
            <a:miter lim="800000"/>
            <a:headEnd/>
            <a:tailEnd/>
          </a:ln>
        </p:spPr>
        <p:txBody>
          <a:bodyPr/>
          <a:lstStyle/>
          <a:p>
            <a:fld id="{B1B9D5B0-49AD-40F0-A3EA-C6EEDCD7F385}" type="slidenum">
              <a:rPr lang="en-US" altLang="en-US"/>
              <a:pPr/>
              <a:t>18</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03ED0-91DE-4C49-8066-2F99CF8BA833}" type="slidenum">
              <a:rPr lang="en-US" smtClean="0"/>
              <a:t>19</a:t>
            </a:fld>
            <a:endParaRPr lang="en-US" dirty="0"/>
          </a:p>
        </p:txBody>
      </p:sp>
    </p:spTree>
    <p:extLst>
      <p:ext uri="{BB962C8B-B14F-4D97-AF65-F5344CB8AC3E}">
        <p14:creationId xmlns:p14="http://schemas.microsoft.com/office/powerpoint/2010/main" val="1955305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altLang="en-US" dirty="0">
                <a:latin typeface="Arial" pitchFamily="34" charset="0"/>
              </a:rPr>
              <a:t>In closing, we want to stress, once again, that every individual in our System plays an important role in improving safety for our patients, visitors and employees.  Thank you for your commitment to helping t</a:t>
            </a:r>
            <a:r>
              <a:rPr lang="en-US" altLang="en-US" dirty="0"/>
              <a:t>o create a culture which values safety and system process improvement by reporting of safety events.</a:t>
            </a:r>
            <a:r>
              <a:rPr lang="en-US" altLang="en-US" dirty="0">
                <a:latin typeface="Arial" pitchFamily="34" charset="0"/>
              </a:rPr>
              <a:t> </a:t>
            </a:r>
          </a:p>
          <a:p>
            <a:pPr eaLnBrk="1" hangingPunct="1"/>
            <a:endParaRPr lang="en-US" altLang="en-US" dirty="0">
              <a:latin typeface="Arial" pitchFamily="34" charset="0"/>
            </a:endParaRPr>
          </a:p>
          <a:p>
            <a:pPr eaLnBrk="1" hangingPunct="1"/>
            <a:r>
              <a:rPr lang="en-US" altLang="en-US" dirty="0">
                <a:latin typeface="Arial" pitchFamily="34" charset="0"/>
              </a:rPr>
              <a:t> </a:t>
            </a:r>
          </a:p>
        </p:txBody>
      </p:sp>
      <p:sp>
        <p:nvSpPr>
          <p:cNvPr id="57348" name="Slide Number Placeholder 3"/>
          <p:cNvSpPr>
            <a:spLocks noGrp="1"/>
          </p:cNvSpPr>
          <p:nvPr>
            <p:ph type="sldNum" sz="quarter" idx="5"/>
          </p:nvPr>
        </p:nvSpPr>
        <p:spPr bwMode="auto">
          <a:noFill/>
          <a:ln>
            <a:miter lim="800000"/>
            <a:headEnd/>
            <a:tailEnd/>
          </a:ln>
        </p:spPr>
        <p:txBody>
          <a:bodyPr/>
          <a:lstStyle/>
          <a:p>
            <a:fld id="{569E8D4D-A382-4DCD-99BB-44B49534D9CF}" type="slidenum">
              <a:rPr lang="en-US" altLang="en-US"/>
              <a:pPr/>
              <a:t>23</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Now, let’s walk through the process of reporting an occurrence through S.O.S</a:t>
            </a:r>
          </a:p>
        </p:txBody>
      </p:sp>
      <p:sp>
        <p:nvSpPr>
          <p:cNvPr id="28676"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8144827-4D04-420E-99B7-C9611FD6A8AC}"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5954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In this first section, we are going walk you though the safety culture that Ochsner promotes.</a:t>
            </a:r>
          </a:p>
        </p:txBody>
      </p:sp>
      <p:sp>
        <p:nvSpPr>
          <p:cNvPr id="10244" name="Slide Number Placeholder 3"/>
          <p:cNvSpPr>
            <a:spLocks noGrp="1"/>
          </p:cNvSpPr>
          <p:nvPr>
            <p:ph type="sldNum" sz="quarter" idx="5"/>
          </p:nvPr>
        </p:nvSpPr>
        <p:spPr bwMode="auto">
          <a:noFill/>
          <a:ln>
            <a:miter lim="800000"/>
            <a:headEnd/>
            <a:tailEnd/>
          </a:ln>
        </p:spPr>
        <p:txBody>
          <a:bodyPr/>
          <a:lstStyle/>
          <a:p>
            <a:fld id="{175FBED7-F830-4870-AEF7-D447D227501C}" type="slidenum">
              <a:rPr lang="en-US" altLang="en-US"/>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After logging into SOS you can select the type of occurrence you would like to submit.  </a:t>
            </a:r>
          </a:p>
        </p:txBody>
      </p:sp>
      <p:sp>
        <p:nvSpPr>
          <p:cNvPr id="36868"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8B25E91-F085-42C3-9105-659C77EFB1A2}"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920897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You can use the Find a Form search box to search for a form type or you can scroll through the icon wall to find the form type.</a:t>
            </a:r>
          </a:p>
        </p:txBody>
      </p:sp>
      <p:sp>
        <p:nvSpPr>
          <p:cNvPr id="38916"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9CCD6F-CA3A-4991-928B-C788A622826B}"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34856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When creating a new occurrence report the first step will be to complete the general occurrence information. </a:t>
            </a:r>
          </a:p>
          <a:p>
            <a:endParaRPr lang="en-US" altLang="en-US" dirty="0"/>
          </a:p>
          <a:p>
            <a:r>
              <a:rPr lang="en-US" altLang="en-US" dirty="0"/>
              <a:t>This includes:</a:t>
            </a:r>
          </a:p>
          <a:p>
            <a:pPr>
              <a:buFontTx/>
              <a:buChar char="•"/>
            </a:pPr>
            <a:r>
              <a:rPr lang="en-US" altLang="en-US" dirty="0"/>
              <a:t> The general occurrence type, which will be pre-populated based on the icon that you clicked from the icon wall</a:t>
            </a:r>
          </a:p>
          <a:p>
            <a:pPr>
              <a:buFontTx/>
              <a:buChar char="•"/>
            </a:pPr>
            <a:r>
              <a:rPr lang="en-US" altLang="en-US" dirty="0"/>
              <a:t>The classification of person affected, for example: in-patient, out-patient or visitor</a:t>
            </a:r>
          </a:p>
          <a:p>
            <a:pPr>
              <a:buFontTx/>
              <a:buChar char="•"/>
            </a:pPr>
            <a:r>
              <a:rPr lang="en-US" altLang="en-US" dirty="0"/>
              <a:t>Whether an injury incurred as a result of the incident</a:t>
            </a:r>
          </a:p>
          <a:p>
            <a:pPr>
              <a:buFontTx/>
              <a:buChar char="•"/>
            </a:pPr>
            <a:r>
              <a:rPr lang="en-US" altLang="en-US" dirty="0"/>
              <a:t>Whether any equipment was involved in the incident</a:t>
            </a:r>
          </a:p>
          <a:p>
            <a:pPr>
              <a:buFontTx/>
              <a:buChar char="•"/>
            </a:pPr>
            <a:endParaRPr lang="en-US" altLang="en-US" dirty="0"/>
          </a:p>
          <a:p>
            <a:r>
              <a:rPr lang="en-US" altLang="en-US" dirty="0"/>
              <a:t>Selections for each of these can be made from the drop down menus. All fields that have green asterisks to the left are required.  A status tracker on the left side shows how many total and mandatory fields are left</a:t>
            </a:r>
          </a:p>
        </p:txBody>
      </p:sp>
      <p:sp>
        <p:nvSpPr>
          <p:cNvPr id="45060"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8689A27-3B84-479E-ABAB-57F01AF5D36B}"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827776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The next step is entering information regarding the person affected by the incident that you are reporting. </a:t>
            </a:r>
          </a:p>
          <a:p>
            <a:pPr eaLnBrk="1" hangingPunct="1">
              <a:spcBef>
                <a:spcPct val="0"/>
              </a:spcBef>
            </a:pPr>
            <a:endParaRPr lang="en-US" altLang="en-US" dirty="0"/>
          </a:p>
          <a:p>
            <a:pPr eaLnBrk="1" hangingPunct="1">
              <a:spcBef>
                <a:spcPct val="0"/>
              </a:spcBef>
            </a:pPr>
            <a:r>
              <a:rPr lang="en-US" altLang="en-US" dirty="0"/>
              <a:t>Demographic information can be entered manually or if the person involved is a patient you can use the search tool. Patients can be searched using their clinic or medical record number or their last name. When a patient is found in the database their demographic information will be filled in automatically.</a:t>
            </a:r>
          </a:p>
          <a:p>
            <a:pPr eaLnBrk="1" hangingPunct="1">
              <a:spcBef>
                <a:spcPct val="0"/>
              </a:spcBef>
            </a:pPr>
            <a:endParaRPr lang="en-US" altLang="en-US" dirty="0"/>
          </a:p>
          <a:p>
            <a:pPr eaLnBrk="1" hangingPunct="1">
              <a:spcBef>
                <a:spcPct val="0"/>
              </a:spcBef>
            </a:pPr>
            <a:r>
              <a:rPr lang="en-US" altLang="en-US" dirty="0"/>
              <a:t>The required information will be different depending on the category of person affected, for example if the incident involves an in-patient, the name of the patient’s physician will be required. Like the patient information, physician information can be entered manually or by using the physician search tool.</a:t>
            </a:r>
          </a:p>
        </p:txBody>
      </p:sp>
      <p:sp>
        <p:nvSpPr>
          <p:cNvPr id="47108"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04C80E-E174-4E1C-B101-1B1549F01294}"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136461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Next you will enter the event details. This includes the date and time of the event as well as the site, department and specific location where the event happened. </a:t>
            </a:r>
          </a:p>
          <a:p>
            <a:endParaRPr lang="en-US" altLang="en-US" dirty="0"/>
          </a:p>
          <a:p>
            <a:r>
              <a:rPr lang="en-US" altLang="en-US" dirty="0"/>
              <a:t>The required information will be different depending on the category of person affected and the occurrence type.</a:t>
            </a:r>
          </a:p>
          <a:p>
            <a:endParaRPr lang="en-US" altLang="en-US" dirty="0"/>
          </a:p>
        </p:txBody>
      </p:sp>
      <p:sp>
        <p:nvSpPr>
          <p:cNvPr id="49156"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D22C14A-F070-4D64-B845-E9F7C100EB60}"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312910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You then be asked to complete specific occurrence details. This includes:</a:t>
            </a:r>
          </a:p>
          <a:p>
            <a:pPr>
              <a:buFontTx/>
              <a:buChar char="•"/>
            </a:pPr>
            <a:r>
              <a:rPr lang="en-US" altLang="en-US" dirty="0"/>
              <a:t>The specific incident type, which is based on the general occurrence type. For example for a fall, the specific incident type will be the type of fall that occurred like a fall from a bed or a fall while walking, etc.</a:t>
            </a:r>
          </a:p>
          <a:p>
            <a:pPr>
              <a:buFontTx/>
              <a:buChar char="•"/>
            </a:pPr>
            <a:r>
              <a:rPr lang="en-US" altLang="en-US" dirty="0"/>
              <a:t>Any factors that may have contributed to the occurrence</a:t>
            </a:r>
          </a:p>
          <a:p>
            <a:pPr>
              <a:buFontTx/>
              <a:buChar char="•"/>
            </a:pPr>
            <a:r>
              <a:rPr lang="en-US" altLang="en-US" dirty="0"/>
              <a:t>Reported incident severity</a:t>
            </a:r>
          </a:p>
          <a:p>
            <a:pPr>
              <a:buFontTx/>
              <a:buChar char="•"/>
            </a:pPr>
            <a:r>
              <a:rPr lang="en-US" altLang="en-US" dirty="0"/>
              <a:t>A brief description of the occurence in “just the facts”</a:t>
            </a:r>
          </a:p>
          <a:p>
            <a:endParaRPr lang="en-US" altLang="en-US" dirty="0"/>
          </a:p>
        </p:txBody>
      </p:sp>
      <p:sp>
        <p:nvSpPr>
          <p:cNvPr id="5120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C29B3C6-93F8-4B13-A783-BE86555E9537}"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058241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submit the occurrence report, click on the “Submit Occurrence” button. SOS will not allow submission of a report if any of the required fields are not completed.</a:t>
            </a:r>
          </a:p>
          <a:p>
            <a:endParaRPr lang="en-US" altLang="en-US" dirty="0"/>
          </a:p>
          <a:p>
            <a:r>
              <a:rPr lang="en-US" altLang="en-US" dirty="0"/>
              <a:t>At any point during the occurrence reporting process you may choose to delete the occurrence or save the occurrence as incomplete which can be found under More Actions. If you have logged in using your windows ID and password you can return at a later time to complete an incomplete occurrence.</a:t>
            </a:r>
          </a:p>
          <a:p>
            <a:endParaRPr lang="en-US" altLang="en-US" dirty="0"/>
          </a:p>
          <a:p>
            <a:endParaRPr lang="en-US" altLang="en-US" dirty="0"/>
          </a:p>
        </p:txBody>
      </p:sp>
      <p:sp>
        <p:nvSpPr>
          <p:cNvPr id="53252"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9428F69-E202-401F-98C4-3302B36F9E6B}"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582362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If you are returning to complete an occurrence report that was previously started, click on the home button in the upper left corner to select your info center.</a:t>
            </a:r>
          </a:p>
        </p:txBody>
      </p:sp>
      <p:sp>
        <p:nvSpPr>
          <p:cNvPr id="4096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EEAA99A-D9F6-40FC-8EAC-30840C6FF1F9}"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53963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From the Info Center you can add a follow up to an incident you have already submitted and view your incomplete files</a:t>
            </a:r>
          </a:p>
        </p:txBody>
      </p:sp>
      <p:sp>
        <p:nvSpPr>
          <p:cNvPr id="43012"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82C0CB7-425B-4CA3-8291-CA371F19AA77}"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239731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3561DCA-D304-4E02-8968-D7D763EFA21E}"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72808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Voluntary event reporting from front-line staff is key to building a strong safety culture and becoming a highly reliable organization. </a:t>
            </a:r>
          </a:p>
        </p:txBody>
      </p:sp>
      <p:sp>
        <p:nvSpPr>
          <p:cNvPr id="4" name="Slide Number Placeholder 3"/>
          <p:cNvSpPr>
            <a:spLocks noGrp="1"/>
          </p:cNvSpPr>
          <p:nvPr>
            <p:ph type="sldNum" sz="quarter" idx="5"/>
          </p:nvPr>
        </p:nvSpPr>
        <p:spPr/>
        <p:txBody>
          <a:bodyPr/>
          <a:lstStyle/>
          <a:p>
            <a:fld id="{D5F8F461-1777-4BC9-8D09-BBDA04799F21}" type="slidenum">
              <a:rPr lang="en-US" altLang="en-US" smtClean="0"/>
              <a:pPr/>
              <a:t>3</a:t>
            </a:fld>
            <a:endParaRPr lang="en-US" altLang="en-US" dirty="0"/>
          </a:p>
        </p:txBody>
      </p:sp>
    </p:spTree>
    <p:extLst>
      <p:ext uri="{BB962C8B-B14F-4D97-AF65-F5344CB8AC3E}">
        <p14:creationId xmlns:p14="http://schemas.microsoft.com/office/powerpoint/2010/main" val="888531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What happens to your report?</a:t>
            </a:r>
          </a:p>
          <a:p>
            <a:pPr eaLnBrk="1" hangingPunct="1">
              <a:spcBef>
                <a:spcPct val="0"/>
              </a:spcBef>
            </a:pPr>
            <a:endParaRPr lang="en-US" altLang="en-US" dirty="0"/>
          </a:p>
          <a:p>
            <a:pPr eaLnBrk="1" hangingPunct="1">
              <a:spcBef>
                <a:spcPct val="0"/>
              </a:spcBef>
            </a:pPr>
            <a:r>
              <a:rPr lang="en-US" altLang="en-US" dirty="0"/>
              <a:t>Each Department Director or Manager receives all occurrences for their area, and is required to review and investigate as appropriate.  They also have the ability to pull trending reports for their departments.  </a:t>
            </a:r>
          </a:p>
          <a:p>
            <a:pPr eaLnBrk="1" hangingPunct="1">
              <a:spcBef>
                <a:spcPct val="0"/>
              </a:spcBef>
            </a:pPr>
            <a:endParaRPr lang="en-US" altLang="en-US" dirty="0"/>
          </a:p>
          <a:p>
            <a:pPr eaLnBrk="1" hangingPunct="1">
              <a:spcBef>
                <a:spcPct val="0"/>
              </a:spcBef>
            </a:pPr>
            <a:r>
              <a:rPr lang="en-US" altLang="en-US" dirty="0"/>
              <a:t>The Performance Improvement Department reviews all occurrences, identifies trends for performance improvement projects, and reports up through various committees.</a:t>
            </a:r>
          </a:p>
        </p:txBody>
      </p:sp>
      <p:sp>
        <p:nvSpPr>
          <p:cNvPr id="55300"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3561DCA-D304-4E02-8968-D7D763EFA21E}"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132211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From the Info Center you can add a follow up to an incident you have already submitted and view your incomplete files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mn-lt"/>
                <a:ea typeface="+mn-ea"/>
                <a:cs typeface="+mn-cs"/>
              </a:rPr>
              <a:t>Professionalism events are addressed in accordance with our Core Values and related policies. Specific details of the outcome are not available, but rest assured that these events are seriously considered and appropriately addressed.</a:t>
            </a:r>
            <a:endParaRPr lang="en-US" sz="1200" kern="1200" dirty="0">
              <a:solidFill>
                <a:schemeClr val="tx1"/>
              </a:solidFill>
              <a:effectLst/>
              <a:latin typeface="+mn-lt"/>
              <a:ea typeface="+mn-ea"/>
              <a:cs typeface="+mn-cs"/>
            </a:endParaRPr>
          </a:p>
          <a:p>
            <a:endParaRPr lang="en-US" altLang="en-US" dirty="0"/>
          </a:p>
        </p:txBody>
      </p:sp>
      <p:sp>
        <p:nvSpPr>
          <p:cNvPr id="43012"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82C0CB7-425B-4CA3-8291-CA371F19AA77}"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39271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Just Culture is essentially a balancing act between not blaming individuals, but also holding individuals accountable.</a:t>
            </a:r>
          </a:p>
          <a:p>
            <a:pPr marL="171450" indent="-171450">
              <a:buFont typeface="Arial" panose="020B0604020202020204" pitchFamily="34" charset="0"/>
              <a:buChar char="•"/>
            </a:pPr>
            <a:r>
              <a:rPr lang="en-US" dirty="0"/>
              <a:t>At the end of the day, most “human error” mistakes that happen could have happened to any one of us. For example, it could have been any nurse or provider that day who could have made the same mistake. That’s why it’s incredibly important to look at the overall process/system design and make it better. Placing blame on that “individual of the day” doesn’t really solve for the root/underlying problem. The same mistake will most likely continue to happen to other people until the process design is improved. </a:t>
            </a:r>
          </a:p>
          <a:p>
            <a:endParaRPr lang="en-US" dirty="0"/>
          </a:p>
        </p:txBody>
      </p:sp>
      <p:sp>
        <p:nvSpPr>
          <p:cNvPr id="4" name="Slide Number Placeholder 3"/>
          <p:cNvSpPr>
            <a:spLocks noGrp="1"/>
          </p:cNvSpPr>
          <p:nvPr>
            <p:ph type="sldNum" sz="quarter" idx="5"/>
          </p:nvPr>
        </p:nvSpPr>
        <p:spPr/>
        <p:txBody>
          <a:bodyPr/>
          <a:lstStyle/>
          <a:p>
            <a:fld id="{D5F8F461-1777-4BC9-8D09-BBDA04799F21}" type="slidenum">
              <a:rPr lang="en-US" altLang="en-US" smtClean="0"/>
              <a:pPr/>
              <a:t>4</a:t>
            </a:fld>
            <a:endParaRPr lang="en-US" altLang="en-US" dirty="0"/>
          </a:p>
        </p:txBody>
      </p:sp>
    </p:spTree>
    <p:extLst>
      <p:ext uri="{BB962C8B-B14F-4D97-AF65-F5344CB8AC3E}">
        <p14:creationId xmlns:p14="http://schemas.microsoft.com/office/powerpoint/2010/main" val="2517851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people become “afraid” of getting in trouble and don’t report their concerns to us, then we will never know that problems exist that need to be fixed. A Highly Reliable Organization relies upon its people to report problems so that the problems can be fixed. Maintaining this “trust” amongst our employees is vital to keep the reporting happening. In the safety world, we actually prefer to see higher volumes of safety reports. At the end of the day, we all know that safety events are happening. If our safety reporting numbers are high, this is a good sign that staff actually feel “safe” to tell us about them.</a:t>
            </a:r>
          </a:p>
          <a:p>
            <a:endParaRPr lang="en-US" dirty="0"/>
          </a:p>
        </p:txBody>
      </p:sp>
      <p:sp>
        <p:nvSpPr>
          <p:cNvPr id="4" name="Slide Number Placeholder 3"/>
          <p:cNvSpPr>
            <a:spLocks noGrp="1"/>
          </p:cNvSpPr>
          <p:nvPr>
            <p:ph type="sldNum" sz="quarter" idx="5"/>
          </p:nvPr>
        </p:nvSpPr>
        <p:spPr/>
        <p:txBody>
          <a:bodyPr/>
          <a:lstStyle/>
          <a:p>
            <a:fld id="{D5F8F461-1777-4BC9-8D09-BBDA04799F21}" type="slidenum">
              <a:rPr lang="en-US" altLang="en-US" smtClean="0"/>
              <a:pPr/>
              <a:t>5</a:t>
            </a:fld>
            <a:endParaRPr lang="en-US" altLang="en-US" dirty="0"/>
          </a:p>
        </p:txBody>
      </p:sp>
    </p:spTree>
    <p:extLst>
      <p:ext uri="{BB962C8B-B14F-4D97-AF65-F5344CB8AC3E}">
        <p14:creationId xmlns:p14="http://schemas.microsoft.com/office/powerpoint/2010/main" val="401987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mn-lt"/>
                <a:ea typeface="+mn-ea"/>
                <a:cs typeface="+mn-cs"/>
              </a:rPr>
              <a:t>Professionalism events are addressed in accordance with our Core Values and related policies. Specific details of the outcome are not available, but rest assured that these events are seriously considered and appropriately addressed.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5F8F461-1777-4BC9-8D09-BBDA04799F21}" type="slidenum">
              <a:rPr lang="en-US" altLang="en-US" smtClean="0"/>
              <a:pPr/>
              <a:t>7</a:t>
            </a:fld>
            <a:endParaRPr lang="en-US" altLang="en-US" dirty="0"/>
          </a:p>
        </p:txBody>
      </p:sp>
    </p:spTree>
    <p:extLst>
      <p:ext uri="{BB962C8B-B14F-4D97-AF65-F5344CB8AC3E}">
        <p14:creationId xmlns:p14="http://schemas.microsoft.com/office/powerpoint/2010/main" val="3177712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All Ochsner employees, including physicians, are expected to report occurrences in an effort to improve Safety throughout the organization.   </a:t>
            </a:r>
            <a:r>
              <a:rPr lang="en-US" altLang="en-US" dirty="0">
                <a:latin typeface="Arial" pitchFamily="34" charset="0"/>
              </a:rPr>
              <a:t>Each one of us has a “mission critical” role in improving safety, regardless of whether we have direct or indirect contact with the patients. </a:t>
            </a:r>
            <a:endParaRPr lang="en-US" altLang="en-US" dirty="0"/>
          </a:p>
          <a:p>
            <a:endParaRPr lang="en-US" altLang="en-US" dirty="0"/>
          </a:p>
        </p:txBody>
      </p:sp>
      <p:sp>
        <p:nvSpPr>
          <p:cNvPr id="14340" name="Slide Number Placeholder 3"/>
          <p:cNvSpPr>
            <a:spLocks noGrp="1"/>
          </p:cNvSpPr>
          <p:nvPr>
            <p:ph type="sldNum" sz="quarter" idx="5"/>
          </p:nvPr>
        </p:nvSpPr>
        <p:spPr bwMode="auto">
          <a:noFill/>
          <a:ln>
            <a:miter lim="800000"/>
            <a:headEnd/>
            <a:tailEnd/>
          </a:ln>
        </p:spPr>
        <p:txBody>
          <a:bodyPr/>
          <a:lstStyle/>
          <a:p>
            <a:fld id="{A0FB2E97-8750-4949-8B7C-FDCBA4DF490B}" type="slidenum">
              <a:rPr lang="en-US" altLang="en-US"/>
              <a:pPr/>
              <a:t>8</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frontline employees don’t report their concerns, leaders will never know about them to be able to fix them</a:t>
            </a:r>
          </a:p>
        </p:txBody>
      </p:sp>
      <p:sp>
        <p:nvSpPr>
          <p:cNvPr id="4" name="Slide Number Placeholder 3"/>
          <p:cNvSpPr>
            <a:spLocks noGrp="1"/>
          </p:cNvSpPr>
          <p:nvPr>
            <p:ph type="sldNum" sz="quarter" idx="5"/>
          </p:nvPr>
        </p:nvSpPr>
        <p:spPr/>
        <p:txBody>
          <a:bodyPr/>
          <a:lstStyle/>
          <a:p>
            <a:fld id="{D5F8F461-1777-4BC9-8D09-BBDA04799F21}" type="slidenum">
              <a:rPr lang="en-US" altLang="en-US" smtClean="0"/>
              <a:pPr/>
              <a:t>9</a:t>
            </a:fld>
            <a:endParaRPr lang="en-US" altLang="en-US" dirty="0"/>
          </a:p>
        </p:txBody>
      </p:sp>
    </p:spTree>
    <p:extLst>
      <p:ext uri="{BB962C8B-B14F-4D97-AF65-F5344CB8AC3E}">
        <p14:creationId xmlns:p14="http://schemas.microsoft.com/office/powerpoint/2010/main" val="374012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Anyone with an Ochsner email can report an occurrence and the more perspectives we receive the better we are able to understand and resolve the issues our providers and patients face</a:t>
            </a:r>
          </a:p>
          <a:p>
            <a:endParaRPr lang="en-US" dirty="0"/>
          </a:p>
        </p:txBody>
      </p:sp>
      <p:sp>
        <p:nvSpPr>
          <p:cNvPr id="4" name="Slide Number Placeholder 3"/>
          <p:cNvSpPr>
            <a:spLocks noGrp="1"/>
          </p:cNvSpPr>
          <p:nvPr>
            <p:ph type="sldNum" sz="quarter" idx="5"/>
          </p:nvPr>
        </p:nvSpPr>
        <p:spPr/>
        <p:txBody>
          <a:bodyPr/>
          <a:lstStyle/>
          <a:p>
            <a:fld id="{D5F8F461-1777-4BC9-8D09-BBDA04799F21}" type="slidenum">
              <a:rPr lang="en-US" altLang="en-US" smtClean="0"/>
              <a:pPr/>
              <a:t>10</a:t>
            </a:fld>
            <a:endParaRPr lang="en-US" altLang="en-US" dirty="0"/>
          </a:p>
        </p:txBody>
      </p:sp>
    </p:spTree>
    <p:extLst>
      <p:ext uri="{BB962C8B-B14F-4D97-AF65-F5344CB8AC3E}">
        <p14:creationId xmlns:p14="http://schemas.microsoft.com/office/powerpoint/2010/main" val="1399274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8C944AC-2AD0-4584-A64E-79E691F65001}" type="datetime1">
              <a:rPr lang="en-US"/>
              <a:pPr>
                <a:defRPr/>
              </a:pPr>
              <a:t>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80FAC8D-A366-4938-A786-89AF08E3C9F6}"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06CBC8-1A16-4921-96D9-3788BBF50F65}" type="datetime1">
              <a:rPr lang="en-US"/>
              <a:pPr>
                <a:defRPr/>
              </a:pPr>
              <a:t>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99421BC-F7A4-4B10-8B19-910DCCC71661}"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A010FC-2291-4A87-9DFD-1663D717C1E2}" type="datetime1">
              <a:rPr lang="en-US"/>
              <a:pPr>
                <a:defRPr/>
              </a:pPr>
              <a:t>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74F22CB-BB0A-4FE7-8A78-004408A53551}"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0CC783-CD4A-4423-B232-56AC57E7B592}" type="datetime1">
              <a:rPr lang="en-US"/>
              <a:pPr>
                <a:defRPr/>
              </a:pPr>
              <a:t>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158474C-5D54-48F6-B043-ACD224F45DF8}"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BDB17F0-2B1D-49CE-86A3-D471D5E8BB57}" type="datetime1">
              <a:rPr lang="en-US"/>
              <a:pPr>
                <a:defRPr/>
              </a:pPr>
              <a:t>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AE57F7F-9B9B-4694-AA07-DD8CF15F94A3}"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2D2111A-9EAC-49CE-BD33-BCECBDB4974F}" type="datetime1">
              <a:rPr lang="en-US"/>
              <a:pPr>
                <a:defRPr/>
              </a:pPr>
              <a:t>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7DC9A9F-D860-4FB3-873C-EDFCAFB2DAFD}"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6C63678-2ABD-4D1F-B0B6-517D18925D4E}" type="datetime1">
              <a:rPr lang="en-US"/>
              <a:pPr>
                <a:defRPr/>
              </a:pPr>
              <a:t>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7A236571-F87C-46E3-8DAE-180719B9974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51F3635-D6FB-46C0-8877-61996EA988A8}" type="datetime1">
              <a:rPr lang="en-US"/>
              <a:pPr>
                <a:defRPr/>
              </a:pPr>
              <a:t>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6C5F213E-8DF1-45EA-A3C2-301E6909256B}"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7FCE6E-B3E4-4BA2-A4BB-BE0D8D30C8C9}" type="datetime1">
              <a:rPr lang="en-US"/>
              <a:pPr>
                <a:defRPr/>
              </a:pPr>
              <a:t>7/20/20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8A5F6A79-1ABC-4BF1-9CFB-7A5BDDF67561}"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FD4C42E-872B-43C0-81F4-EF53B22BED18}" type="datetime1">
              <a:rPr lang="en-US"/>
              <a:pPr>
                <a:defRPr/>
              </a:pPr>
              <a:t>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AD9F1EF-E50B-4217-8DCF-25D5547230E2}"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A9B38C-2408-411B-80D7-B80A516E3384}" type="datetime1">
              <a:rPr lang="en-US"/>
              <a:pPr>
                <a:defRPr/>
              </a:pPr>
              <a:t>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D41F70F-64BA-4BB3-93C4-DED524208103}"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itchFamily="34" charset="0"/>
                <a:ea typeface="ＭＳ Ｐゴシック" pitchFamily="-109" charset="-128"/>
                <a:cs typeface="+mn-cs"/>
              </a:defRPr>
            </a:lvl1pPr>
          </a:lstStyle>
          <a:p>
            <a:pPr>
              <a:defRPr/>
            </a:pPr>
            <a:fld id="{F801C3DF-E4B4-4D12-BF01-928C199A8DAA}" type="datetime1">
              <a:rPr lang="en-US"/>
              <a:pPr>
                <a:defRPr/>
              </a:pPr>
              <a:t>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itchFamily="34" charset="0"/>
                <a:ea typeface="ＭＳ Ｐゴシック" pitchFamily="-109"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7496D71-A969-4B51-A814-9B4B423333D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254"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l" defTabSz="457200" rtl="0" eaLnBrk="0" fontAlgn="base" hangingPunct="0">
        <a:spcBef>
          <a:spcPct val="0"/>
        </a:spcBef>
        <a:spcAft>
          <a:spcPct val="0"/>
        </a:spcAft>
        <a:defRPr sz="3400" kern="1200">
          <a:solidFill>
            <a:srgbClr val="0D3672"/>
          </a:solidFill>
          <a:latin typeface="+mj-lt"/>
          <a:ea typeface="ＭＳ Ｐゴシック" pitchFamily="-109" charset="-128"/>
          <a:cs typeface="ＭＳ Ｐゴシック" pitchFamily="-109" charset="-128"/>
        </a:defRPr>
      </a:lvl1pPr>
      <a:lvl2pPr algn="l" defTabSz="457200" rtl="0" eaLnBrk="0" fontAlgn="base" hangingPunct="0">
        <a:spcBef>
          <a:spcPct val="0"/>
        </a:spcBef>
        <a:spcAft>
          <a:spcPct val="0"/>
        </a:spcAft>
        <a:defRPr sz="3400">
          <a:solidFill>
            <a:srgbClr val="0D3672"/>
          </a:solidFill>
          <a:latin typeface="Arial" pitchFamily="-109" charset="0"/>
          <a:ea typeface="ＭＳ Ｐゴシック" pitchFamily="-109" charset="-128"/>
          <a:cs typeface="ＭＳ Ｐゴシック" pitchFamily="-109" charset="-128"/>
        </a:defRPr>
      </a:lvl2pPr>
      <a:lvl3pPr algn="l" defTabSz="457200" rtl="0" eaLnBrk="0" fontAlgn="base" hangingPunct="0">
        <a:spcBef>
          <a:spcPct val="0"/>
        </a:spcBef>
        <a:spcAft>
          <a:spcPct val="0"/>
        </a:spcAft>
        <a:defRPr sz="3400">
          <a:solidFill>
            <a:srgbClr val="0D3672"/>
          </a:solidFill>
          <a:latin typeface="Arial" pitchFamily="-109" charset="0"/>
          <a:ea typeface="ＭＳ Ｐゴシック" pitchFamily="-109" charset="-128"/>
          <a:cs typeface="ＭＳ Ｐゴシック" pitchFamily="-109" charset="-128"/>
        </a:defRPr>
      </a:lvl3pPr>
      <a:lvl4pPr algn="l" defTabSz="457200" rtl="0" eaLnBrk="0" fontAlgn="base" hangingPunct="0">
        <a:spcBef>
          <a:spcPct val="0"/>
        </a:spcBef>
        <a:spcAft>
          <a:spcPct val="0"/>
        </a:spcAft>
        <a:defRPr sz="3400">
          <a:solidFill>
            <a:srgbClr val="0D3672"/>
          </a:solidFill>
          <a:latin typeface="Arial" pitchFamily="-109" charset="0"/>
          <a:ea typeface="ＭＳ Ｐゴシック" pitchFamily="-109" charset="-128"/>
          <a:cs typeface="ＭＳ Ｐゴシック" pitchFamily="-109" charset="-128"/>
        </a:defRPr>
      </a:lvl4pPr>
      <a:lvl5pPr algn="l" defTabSz="457200" rtl="0" eaLnBrk="0" fontAlgn="base" hangingPunct="0">
        <a:spcBef>
          <a:spcPct val="0"/>
        </a:spcBef>
        <a:spcAft>
          <a:spcPct val="0"/>
        </a:spcAft>
        <a:defRPr sz="3400">
          <a:solidFill>
            <a:srgbClr val="0D3672"/>
          </a:solidFill>
          <a:latin typeface="Arial"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Clr>
          <a:srgbClr val="ECB713"/>
        </a:buClr>
        <a:buSzPct val="150000"/>
        <a:buFont typeface="Lucida Grande"/>
        <a:buChar char="•"/>
        <a:defRPr sz="2400" kern="1200">
          <a:solidFill>
            <a:srgbClr val="0D3672"/>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Clr>
          <a:srgbClr val="ECB713"/>
        </a:buClr>
        <a:buFont typeface="Arial" pitchFamily="34" charset="0"/>
        <a:buChar char="–"/>
        <a:defRPr sz="2000" kern="1200">
          <a:solidFill>
            <a:srgbClr val="0D3672"/>
          </a:solidFill>
          <a:latin typeface="+mn-lt"/>
          <a:ea typeface="ＭＳ Ｐゴシック" pitchFamily="-109" charset="-128"/>
          <a:cs typeface="ＭＳ Ｐゴシック"/>
        </a:defRPr>
      </a:lvl2pPr>
      <a:lvl3pPr marL="1143000" indent="-228600" algn="l" defTabSz="457200" rtl="0" eaLnBrk="0" fontAlgn="base" hangingPunct="0">
        <a:spcBef>
          <a:spcPct val="20000"/>
        </a:spcBef>
        <a:spcAft>
          <a:spcPct val="0"/>
        </a:spcAft>
        <a:buClr>
          <a:srgbClr val="ECB713"/>
        </a:buClr>
        <a:buFont typeface="Wingdings" pitchFamily="2" charset="2"/>
        <a:buChar char=""/>
        <a:defRPr kern="1200">
          <a:solidFill>
            <a:srgbClr val="0D3672"/>
          </a:solidFill>
          <a:latin typeface="+mn-lt"/>
          <a:ea typeface="ＭＳ Ｐゴシック" pitchFamily="-109" charset="-128"/>
          <a:cs typeface="ＭＳ Ｐゴシック"/>
        </a:defRPr>
      </a:lvl3pPr>
      <a:lvl4pPr marL="1600200" indent="-228600" algn="l" defTabSz="457200" rtl="0" eaLnBrk="0" fontAlgn="base" hangingPunct="0">
        <a:spcBef>
          <a:spcPct val="20000"/>
        </a:spcBef>
        <a:spcAft>
          <a:spcPct val="0"/>
        </a:spcAft>
        <a:buClr>
          <a:srgbClr val="ECB713"/>
        </a:buClr>
        <a:buFont typeface="Lucida Grande"/>
        <a:buChar char="="/>
        <a:defRPr sz="1600" kern="1200">
          <a:solidFill>
            <a:srgbClr val="0D3672"/>
          </a:solidFill>
          <a:latin typeface="+mn-lt"/>
          <a:ea typeface="ＭＳ Ｐゴシック" pitchFamily="-109" charset="-128"/>
          <a:cs typeface="ＭＳ Ｐゴシック"/>
        </a:defRPr>
      </a:lvl4pPr>
      <a:lvl5pPr marL="2057400" indent="-228600" algn="l" defTabSz="457200" rtl="0" eaLnBrk="0" fontAlgn="base" hangingPunct="0">
        <a:spcBef>
          <a:spcPct val="20000"/>
        </a:spcBef>
        <a:spcAft>
          <a:spcPct val="0"/>
        </a:spcAft>
        <a:buClr>
          <a:srgbClr val="ECB713"/>
        </a:buClr>
        <a:buFont typeface="Wingdings" pitchFamily="2" charset="2"/>
        <a:buChar char=""/>
        <a:defRPr sz="1400" kern="1200">
          <a:solidFill>
            <a:srgbClr val="0D3672"/>
          </a:solidFill>
          <a:latin typeface="+mn-lt"/>
          <a:ea typeface="ＭＳ Ｐゴシック" pitchFamily="-109"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vw2k3-rmapp1/RMProWeb/riskweb3.DLL/FrmLogi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vw2k3-rmapp1/RMProWeb/riskweb3.DLL/FrmLogi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vw2k3-rmapp1/RMProWeb/riskweb3.DLL/FrmLogi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hyperlink" Target="http://vw2k3-rmapp1/RMProWeb/riskweb3.DLL/FrmLogin"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vw2k3-rmapp1/RMProWeb/riskweb3.DLL/FrmLogi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hyperlink" Target="http://vw2k3-rmapp1/RMProWeb/riskweb3.DLL/FrmLogi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oshelpdesk@ochsner.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vw2k3-rmapp1/RMProWeb/riskweb3.DLL/FrmLogi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vw2k3-rmapp1/RMProWeb/riskweb3.DLL/FrmLogin"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vw2k3-rmapp1/RMProWeb/riskweb3.DLL/FrmLogi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vw2k3-rmapp1/RMProWeb/riskweb3.DLL/FrmLogin"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2819400"/>
            <a:ext cx="7772400" cy="1470025"/>
          </a:xfrm>
        </p:spPr>
        <p:txBody>
          <a:bodyPr/>
          <a:lstStyle/>
          <a:p>
            <a:pPr algn="ctr"/>
            <a:r>
              <a:rPr lang="en-US" altLang="en-US" dirty="0">
                <a:ea typeface="ＭＳ Ｐゴシック" pitchFamily="34" charset="-128"/>
              </a:rPr>
              <a:t>Safety on Site </a:t>
            </a:r>
            <a:br>
              <a:rPr lang="en-US" altLang="en-US" dirty="0">
                <a:ea typeface="ＭＳ Ｐゴシック" pitchFamily="34" charset="-128"/>
              </a:rPr>
            </a:br>
            <a:r>
              <a:rPr lang="en-US" altLang="en-US" dirty="0">
                <a:ea typeface="ＭＳ Ｐゴシック" pitchFamily="34" charset="-128"/>
              </a:rPr>
              <a:t>Occurrence Reporting System</a:t>
            </a:r>
          </a:p>
        </p:txBody>
      </p:sp>
      <p:pic>
        <p:nvPicPr>
          <p:cNvPr id="3" name="Picture 2">
            <a:extLst>
              <a:ext uri="{FF2B5EF4-FFF2-40B4-BE49-F238E27FC236}">
                <a16:creationId xmlns:a16="http://schemas.microsoft.com/office/drawing/2014/main" id="{3DB5FF34-D8D6-4AF6-9520-A6F536B62675}"/>
              </a:ext>
            </a:extLst>
          </p:cNvPr>
          <p:cNvPicPr>
            <a:picLocks noChangeAspect="1"/>
          </p:cNvPicPr>
          <p:nvPr/>
        </p:nvPicPr>
        <p:blipFill>
          <a:blip r:embed="rId3"/>
          <a:stretch>
            <a:fillRect/>
          </a:stretch>
        </p:blipFill>
        <p:spPr>
          <a:xfrm>
            <a:off x="3302256" y="1220464"/>
            <a:ext cx="2539488" cy="15989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B173-DF22-4E38-8D85-37D98D42B61C}"/>
              </a:ext>
            </a:extLst>
          </p:cNvPr>
          <p:cNvSpPr>
            <a:spLocks noGrp="1"/>
          </p:cNvSpPr>
          <p:nvPr>
            <p:ph type="title"/>
          </p:nvPr>
        </p:nvSpPr>
        <p:spPr>
          <a:xfrm>
            <a:off x="4011" y="15039"/>
            <a:ext cx="9139989" cy="1105212"/>
          </a:xfr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rPr>
              <a:t>Who Should Complete an Occurrence Report?</a:t>
            </a:r>
          </a:p>
        </p:txBody>
      </p:sp>
      <p:sp>
        <p:nvSpPr>
          <p:cNvPr id="3" name="Content Placeholder 2">
            <a:extLst>
              <a:ext uri="{FF2B5EF4-FFF2-40B4-BE49-F238E27FC236}">
                <a16:creationId xmlns:a16="http://schemas.microsoft.com/office/drawing/2014/main" id="{9D9ED4C4-D72F-4218-BDB6-042CD08BB113}"/>
              </a:ext>
            </a:extLst>
          </p:cNvPr>
          <p:cNvSpPr>
            <a:spLocks noGrp="1"/>
          </p:cNvSpPr>
          <p:nvPr>
            <p:ph idx="1"/>
          </p:nvPr>
        </p:nvSpPr>
        <p:spPr>
          <a:xfrm>
            <a:off x="461393" y="1981200"/>
            <a:ext cx="8454007" cy="2743200"/>
          </a:xfrm>
        </p:spPr>
        <p:txBody>
          <a:bodyPr>
            <a:normAutofit/>
          </a:bodyPr>
          <a:lstStyle/>
          <a:p>
            <a:r>
              <a:rPr lang="en-US" dirty="0"/>
              <a:t>Everyone! Anyone with an Ochsner email, even an Ochsner vendor email, can report an occurrence</a:t>
            </a:r>
          </a:p>
          <a:p>
            <a:pPr lvl="1"/>
            <a:r>
              <a:rPr lang="en-US" dirty="0"/>
              <a:t>Person who is directly involved in the event/good catch</a:t>
            </a:r>
          </a:p>
          <a:p>
            <a:pPr lvl="1"/>
            <a:r>
              <a:rPr lang="en-US" dirty="0"/>
              <a:t>Person who witnesses the event/good catch</a:t>
            </a:r>
          </a:p>
          <a:p>
            <a:pPr marL="0" indent="0">
              <a:buNone/>
            </a:pPr>
            <a:endParaRPr lang="en-US" dirty="0"/>
          </a:p>
          <a:p>
            <a:pPr marL="0" indent="0">
              <a:buNone/>
            </a:pPr>
            <a:endParaRPr lang="en-US" dirty="0">
              <a:solidFill>
                <a:schemeClr val="bg2">
                  <a:lumMod val="10000"/>
                </a:schemeClr>
              </a:solidFill>
            </a:endParaRPr>
          </a:p>
        </p:txBody>
      </p:sp>
      <p:pic>
        <p:nvPicPr>
          <p:cNvPr id="8" name="Picture 7">
            <a:extLst>
              <a:ext uri="{FF2B5EF4-FFF2-40B4-BE49-F238E27FC236}">
                <a16:creationId xmlns:a16="http://schemas.microsoft.com/office/drawing/2014/main" id="{682EE4DF-5C04-4DF9-B5B0-64BD1744BDE7}"/>
              </a:ext>
            </a:extLst>
          </p:cNvPr>
          <p:cNvPicPr>
            <a:picLocks noChangeAspect="1"/>
          </p:cNvPicPr>
          <p:nvPr/>
        </p:nvPicPr>
        <p:blipFill>
          <a:blip r:embed="rId3"/>
          <a:stretch>
            <a:fillRect/>
          </a:stretch>
        </p:blipFill>
        <p:spPr>
          <a:xfrm>
            <a:off x="413207" y="5105419"/>
            <a:ext cx="1179678" cy="754445"/>
          </a:xfrm>
          <a:prstGeom prst="rect">
            <a:avLst/>
          </a:prstGeom>
        </p:spPr>
      </p:pic>
      <p:pic>
        <p:nvPicPr>
          <p:cNvPr id="4" name="Picture 3">
            <a:extLst>
              <a:ext uri="{FF2B5EF4-FFF2-40B4-BE49-F238E27FC236}">
                <a16:creationId xmlns:a16="http://schemas.microsoft.com/office/drawing/2014/main" id="{3B0B4B15-71CD-43D2-B87E-46CE4E054485}"/>
              </a:ext>
            </a:extLst>
          </p:cNvPr>
          <p:cNvPicPr>
            <a:picLocks noChangeAspect="1"/>
          </p:cNvPicPr>
          <p:nvPr/>
        </p:nvPicPr>
        <p:blipFill>
          <a:blip r:embed="rId4"/>
          <a:stretch>
            <a:fillRect/>
          </a:stretch>
        </p:blipFill>
        <p:spPr>
          <a:xfrm>
            <a:off x="4720480" y="4253127"/>
            <a:ext cx="3170441" cy="1704583"/>
          </a:xfrm>
          <a:prstGeom prst="rect">
            <a:avLst/>
          </a:prstGeom>
        </p:spPr>
      </p:pic>
    </p:spTree>
    <p:extLst>
      <p:ext uri="{BB962C8B-B14F-4D97-AF65-F5344CB8AC3E}">
        <p14:creationId xmlns:p14="http://schemas.microsoft.com/office/powerpoint/2010/main" val="184236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371600"/>
            <a:ext cx="6096000" cy="3810000"/>
          </a:xfrm>
        </p:spPr>
        <p:txBody>
          <a:bodyPr/>
          <a:lstStyle/>
          <a:p>
            <a:pPr>
              <a:lnSpc>
                <a:spcPct val="150000"/>
              </a:lnSpc>
            </a:pPr>
            <a:r>
              <a:rPr lang="en-US" altLang="en-US" dirty="0">
                <a:ea typeface="ＭＳ Ｐゴシック" pitchFamily="34" charset="-128"/>
              </a:rPr>
              <a:t>Used to identify trends</a:t>
            </a:r>
          </a:p>
          <a:p>
            <a:r>
              <a:rPr lang="en-US" altLang="en-US" dirty="0">
                <a:ea typeface="ＭＳ Ｐゴシック" pitchFamily="34" charset="-128"/>
              </a:rPr>
              <a:t>Peer </a:t>
            </a:r>
            <a:r>
              <a:rPr lang="en-US" dirty="0">
                <a:solidFill>
                  <a:srgbClr val="01355F"/>
                </a:solidFill>
              </a:rPr>
              <a:t>review protected, confidential and privileged per LA RS 13:3715.3</a:t>
            </a:r>
          </a:p>
          <a:p>
            <a:pPr>
              <a:lnSpc>
                <a:spcPct val="150000"/>
              </a:lnSpc>
            </a:pPr>
            <a:r>
              <a:rPr lang="en-US" altLang="en-US" dirty="0">
                <a:ea typeface="ＭＳ Ｐゴシック" pitchFamily="34" charset="-128"/>
              </a:rPr>
              <a:t>Objective and factual representation of the event</a:t>
            </a:r>
          </a:p>
          <a:p>
            <a:endParaRPr lang="en-US" altLang="en-US" dirty="0">
              <a:ea typeface="ＭＳ Ｐゴシック" pitchFamily="34" charset="-128"/>
            </a:endParaRPr>
          </a:p>
          <a:p>
            <a:pPr>
              <a:buFont typeface="Lucida Grande"/>
              <a:buNone/>
            </a:pPr>
            <a:endParaRPr lang="en-US" altLang="en-US" dirty="0">
              <a:ea typeface="ＭＳ Ｐゴシック" pitchFamily="34" charset="-128"/>
            </a:endParaRPr>
          </a:p>
        </p:txBody>
      </p:sp>
      <p:pic>
        <p:nvPicPr>
          <p:cNvPr id="15363" name="Picture 2" descr="Click on S.O.S. logo to report an occurrence now!">
            <a:hlinkClick r:id="rId3"/>
          </p:cNvPr>
          <p:cNvPicPr>
            <a:picLocks noChangeAspect="1" noChangeArrowheads="1"/>
          </p:cNvPicPr>
          <p:nvPr/>
        </p:nvPicPr>
        <p:blipFill>
          <a:blip r:embed="rId4"/>
          <a:srcRect/>
          <a:stretch>
            <a:fillRect/>
          </a:stretch>
        </p:blipFill>
        <p:spPr bwMode="auto">
          <a:xfrm>
            <a:off x="7315200" y="5640388"/>
            <a:ext cx="1543050" cy="971550"/>
          </a:xfrm>
          <a:prstGeom prst="rect">
            <a:avLst/>
          </a:prstGeom>
          <a:noFill/>
          <a:ln w="9525">
            <a:noFill/>
            <a:miter lim="800000"/>
            <a:headEnd/>
            <a:tailEnd/>
          </a:ln>
        </p:spPr>
      </p:pic>
      <p:sp>
        <p:nvSpPr>
          <p:cNvPr id="6" name="Title 1"/>
          <p:cNvSpPr txBox="1">
            <a:spLocks/>
          </p:cNvSpPr>
          <p:nvPr/>
        </p:nvSpPr>
        <p:spPr>
          <a:xfrm>
            <a:off x="0" y="0"/>
            <a:ext cx="9144000" cy="762000"/>
          </a:xfrm>
          <a:prstGeom prst="rect">
            <a:avLst/>
          </a:prstGeom>
          <a:solidFill>
            <a:srgbClr val="002060"/>
          </a:solidFill>
        </p:spPr>
        <p:txBody>
          <a:bodyPr anchor="ctr"/>
          <a:lstStyle/>
          <a:p>
            <a:pPr algn="ctr" eaLnBrk="1" hangingPunct="1">
              <a:defRPr/>
            </a:pPr>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cs typeface="ＭＳ Ｐゴシック" pitchFamily="-109" charset="-128"/>
              </a:rPr>
              <a:t>Occurrence Reports Are:</a:t>
            </a:r>
          </a:p>
        </p:txBody>
      </p:sp>
      <p:pic>
        <p:nvPicPr>
          <p:cNvPr id="15365" name="Picture 4" descr="http://www.fgould.com/media/resources/topics/63/large_image.jpg"/>
          <p:cNvPicPr>
            <a:picLocks noChangeAspect="1" noChangeArrowheads="1"/>
          </p:cNvPicPr>
          <p:nvPr/>
        </p:nvPicPr>
        <p:blipFill>
          <a:blip r:embed="rId5"/>
          <a:srcRect/>
          <a:stretch>
            <a:fillRect/>
          </a:stretch>
        </p:blipFill>
        <p:spPr bwMode="auto">
          <a:xfrm>
            <a:off x="6248400" y="762000"/>
            <a:ext cx="2895600" cy="30194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762000" y="1676400"/>
            <a:ext cx="5638800" cy="3657600"/>
          </a:xfrm>
        </p:spPr>
        <p:txBody>
          <a:bodyPr/>
          <a:lstStyle/>
          <a:p>
            <a:pPr>
              <a:lnSpc>
                <a:spcPct val="150000"/>
              </a:lnSpc>
            </a:pPr>
            <a:r>
              <a:rPr lang="en-US" altLang="en-US" dirty="0">
                <a:solidFill>
                  <a:srgbClr val="FF0000"/>
                </a:solidFill>
                <a:ea typeface="ＭＳ Ｐゴシック" pitchFamily="34" charset="-128"/>
              </a:rPr>
              <a:t>Not </a:t>
            </a:r>
            <a:r>
              <a:rPr lang="en-US" altLang="en-US" dirty="0">
                <a:ea typeface="ＭＳ Ｐゴシック" pitchFamily="34" charset="-128"/>
              </a:rPr>
              <a:t>Punitive</a:t>
            </a:r>
          </a:p>
          <a:p>
            <a:pPr>
              <a:lnSpc>
                <a:spcPct val="150000"/>
              </a:lnSpc>
            </a:pPr>
            <a:r>
              <a:rPr lang="en-US" altLang="en-US" dirty="0">
                <a:solidFill>
                  <a:srgbClr val="FF0000"/>
                </a:solidFill>
                <a:ea typeface="ＭＳ Ｐゴシック" pitchFamily="34" charset="-128"/>
              </a:rPr>
              <a:t>Not</a:t>
            </a:r>
            <a:r>
              <a:rPr lang="en-US" altLang="en-US" dirty="0">
                <a:ea typeface="ＭＳ Ｐゴシック" pitchFamily="34" charset="-128"/>
              </a:rPr>
              <a:t> to be documented in the medical record</a:t>
            </a:r>
          </a:p>
          <a:p>
            <a:pPr>
              <a:lnSpc>
                <a:spcPct val="150000"/>
              </a:lnSpc>
            </a:pPr>
            <a:r>
              <a:rPr lang="en-US" altLang="en-US" dirty="0">
                <a:solidFill>
                  <a:srgbClr val="FF0000"/>
                </a:solidFill>
                <a:ea typeface="ＭＳ Ｐゴシック" pitchFamily="34" charset="-128"/>
              </a:rPr>
              <a:t>Not</a:t>
            </a:r>
            <a:r>
              <a:rPr lang="en-US" altLang="en-US" dirty="0">
                <a:ea typeface="ＭＳ Ｐゴシック" pitchFamily="34" charset="-128"/>
              </a:rPr>
              <a:t> to be printed, copied, or distributed</a:t>
            </a:r>
          </a:p>
          <a:p>
            <a:pPr>
              <a:buFont typeface="Lucida Grande"/>
              <a:buNone/>
            </a:pPr>
            <a:endParaRPr lang="en-US" altLang="en-US" dirty="0">
              <a:ea typeface="ＭＳ Ｐゴシック" pitchFamily="34" charset="-128"/>
            </a:endParaRPr>
          </a:p>
          <a:p>
            <a:pPr>
              <a:buFont typeface="Lucida Grande"/>
              <a:buNone/>
            </a:pPr>
            <a:endParaRPr lang="en-US" altLang="en-US" dirty="0">
              <a:ea typeface="ＭＳ Ｐゴシック" pitchFamily="34" charset="-128"/>
            </a:endParaRPr>
          </a:p>
          <a:p>
            <a:pPr>
              <a:buFont typeface="Lucida Grande"/>
              <a:buNone/>
            </a:pPr>
            <a:endParaRPr lang="en-US" altLang="en-US" dirty="0">
              <a:ea typeface="ＭＳ Ｐゴシック" pitchFamily="34" charset="-128"/>
            </a:endParaRPr>
          </a:p>
        </p:txBody>
      </p:sp>
      <p:pic>
        <p:nvPicPr>
          <p:cNvPr id="17411" name="Picture 2" descr="Click on S.O.S. logo to report an occurrence now!">
            <a:hlinkClick r:id="rId3"/>
          </p:cNvPr>
          <p:cNvPicPr>
            <a:picLocks noChangeAspect="1" noChangeArrowheads="1"/>
          </p:cNvPicPr>
          <p:nvPr/>
        </p:nvPicPr>
        <p:blipFill>
          <a:blip r:embed="rId4"/>
          <a:srcRect/>
          <a:stretch>
            <a:fillRect/>
          </a:stretch>
        </p:blipFill>
        <p:spPr bwMode="auto">
          <a:xfrm>
            <a:off x="7315200" y="5640388"/>
            <a:ext cx="1543050" cy="971550"/>
          </a:xfrm>
          <a:prstGeom prst="rect">
            <a:avLst/>
          </a:prstGeom>
          <a:noFill/>
          <a:ln w="9525">
            <a:noFill/>
            <a:miter lim="800000"/>
            <a:headEnd/>
            <a:tailEnd/>
          </a:ln>
        </p:spPr>
      </p:pic>
      <p:sp>
        <p:nvSpPr>
          <p:cNvPr id="6" name="Title 1"/>
          <p:cNvSpPr txBox="1">
            <a:spLocks/>
          </p:cNvSpPr>
          <p:nvPr/>
        </p:nvSpPr>
        <p:spPr>
          <a:xfrm>
            <a:off x="0" y="0"/>
            <a:ext cx="9144000" cy="762000"/>
          </a:xfrm>
          <a:prstGeom prst="rect">
            <a:avLst/>
          </a:prstGeom>
          <a:solidFill>
            <a:srgbClr val="002060"/>
          </a:solidFill>
        </p:spPr>
        <p:txBody>
          <a:bodyPr anchor="ctr"/>
          <a:lstStyle/>
          <a:p>
            <a:pPr algn="ctr" eaLnBrk="1" hangingPunct="1">
              <a:defRPr/>
            </a:pPr>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cs typeface="ＭＳ Ｐゴシック" pitchFamily="-109" charset="-128"/>
              </a:rPr>
              <a:t>Occurrence Reports Are:</a:t>
            </a:r>
          </a:p>
        </p:txBody>
      </p:sp>
      <p:pic>
        <p:nvPicPr>
          <p:cNvPr id="17413" name="Picture 4" descr="http://www.fgould.com/media/resources/topics/63/large_image.jpg"/>
          <p:cNvPicPr>
            <a:picLocks noChangeAspect="1" noChangeArrowheads="1"/>
          </p:cNvPicPr>
          <p:nvPr/>
        </p:nvPicPr>
        <p:blipFill>
          <a:blip r:embed="rId5"/>
          <a:srcRect/>
          <a:stretch>
            <a:fillRect/>
          </a:stretch>
        </p:blipFill>
        <p:spPr bwMode="auto">
          <a:xfrm>
            <a:off x="6248400" y="762000"/>
            <a:ext cx="2895600" cy="30194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52400" y="1216040"/>
            <a:ext cx="8705850" cy="4649788"/>
          </a:xfrm>
        </p:spPr>
        <p:txBody>
          <a:bodyPr/>
          <a:lstStyle/>
          <a:p>
            <a:r>
              <a:rPr lang="en-US" altLang="en-US" dirty="0">
                <a:solidFill>
                  <a:schemeClr val="tx2"/>
                </a:solidFill>
              </a:rPr>
              <a:t>Reportable events are broadly defined as any defect, error, medical accident, near miss, significant procedure variance, or unsafe condition that did or could result in a patient, visitor or employee injury, hazardous condition, or risk in the environment of care throughout Ochsner Health. </a:t>
            </a:r>
          </a:p>
          <a:p>
            <a:pPr marL="0" indent="0">
              <a:buNone/>
            </a:pPr>
            <a:endParaRPr lang="en-US" altLang="en-US" dirty="0">
              <a:solidFill>
                <a:schemeClr val="tx2"/>
              </a:solidFill>
              <a:ea typeface="ＭＳ Ｐゴシック" pitchFamily="34" charset="-128"/>
            </a:endParaRPr>
          </a:p>
          <a:p>
            <a:pPr marL="0" indent="0">
              <a:buNone/>
            </a:pPr>
            <a:endParaRPr lang="en-US" altLang="en-US" dirty="0">
              <a:ea typeface="ＭＳ Ｐゴシック" pitchFamily="34" charset="-128"/>
            </a:endParaRPr>
          </a:p>
          <a:p>
            <a:pPr>
              <a:buFont typeface="Lucida Grande"/>
              <a:buNone/>
            </a:pPr>
            <a:endParaRPr lang="en-US" altLang="en-US" dirty="0">
              <a:ea typeface="ＭＳ Ｐゴシック" pitchFamily="34" charset="-128"/>
            </a:endParaRPr>
          </a:p>
        </p:txBody>
      </p:sp>
      <p:pic>
        <p:nvPicPr>
          <p:cNvPr id="11267" name="Picture 2" descr="Click on S.O.S. logo to report an occurrence now!">
            <a:hlinkClick r:id="rId3"/>
          </p:cNvPr>
          <p:cNvPicPr>
            <a:picLocks noChangeAspect="1" noChangeArrowheads="1"/>
          </p:cNvPicPr>
          <p:nvPr/>
        </p:nvPicPr>
        <p:blipFill>
          <a:blip r:embed="rId4"/>
          <a:srcRect/>
          <a:stretch>
            <a:fillRect/>
          </a:stretch>
        </p:blipFill>
        <p:spPr bwMode="auto">
          <a:xfrm>
            <a:off x="7315200" y="5640388"/>
            <a:ext cx="1543050" cy="971550"/>
          </a:xfrm>
          <a:prstGeom prst="rect">
            <a:avLst/>
          </a:prstGeom>
          <a:noFill/>
          <a:ln w="9525">
            <a:noFill/>
            <a:miter lim="800000"/>
            <a:headEnd/>
            <a:tailEnd/>
          </a:ln>
        </p:spPr>
      </p:pic>
      <p:sp>
        <p:nvSpPr>
          <p:cNvPr id="7" name="Title 1"/>
          <p:cNvSpPr txBox="1">
            <a:spLocks/>
          </p:cNvSpPr>
          <p:nvPr/>
        </p:nvSpPr>
        <p:spPr>
          <a:xfrm>
            <a:off x="0" y="0"/>
            <a:ext cx="9144000" cy="762000"/>
          </a:xfrm>
          <a:prstGeom prst="rect">
            <a:avLst/>
          </a:prstGeom>
          <a:solidFill>
            <a:srgbClr val="002060"/>
          </a:solidFill>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itchFamily="-109" charset="0"/>
                <a:ea typeface="MS PGothic" pitchFamily="34" charset="-128"/>
                <a:cs typeface="ＭＳ Ｐゴシック" pitchFamily="-109" charset="-128"/>
              </a:rPr>
              <a:t>What to Report</a:t>
            </a:r>
          </a:p>
        </p:txBody>
      </p:sp>
    </p:spTree>
    <p:extLst>
      <p:ext uri="{BB962C8B-B14F-4D97-AF65-F5344CB8AC3E}">
        <p14:creationId xmlns:p14="http://schemas.microsoft.com/office/powerpoint/2010/main" val="136655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42278211"/>
              </p:ext>
            </p:extLst>
          </p:nvPr>
        </p:nvGraphicFramePr>
        <p:xfrm>
          <a:off x="141516" y="990600"/>
          <a:ext cx="4278084" cy="4632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0" y="0"/>
            <a:ext cx="9144000" cy="762000"/>
          </a:xfrm>
          <a:prstGeom prst="rect">
            <a:avLst/>
          </a:prstGeom>
          <a:solidFill>
            <a:srgbClr val="002060"/>
          </a:solidFill>
        </p:spPr>
        <p:txBody>
          <a:bodyPr anchor="ctr"/>
          <a:lstStyle/>
          <a:p>
            <a:pPr algn="ctr" eaLnBrk="1" hangingPunct="1">
              <a:defRPr/>
            </a:pPr>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cs typeface="ＭＳ Ｐゴシック" pitchFamily="-109" charset="-128"/>
              </a:rPr>
              <a:t>Examples of Occurrences</a:t>
            </a:r>
          </a:p>
        </p:txBody>
      </p:sp>
      <p:graphicFrame>
        <p:nvGraphicFramePr>
          <p:cNvPr id="6" name="Diagram 5"/>
          <p:cNvGraphicFramePr/>
          <p:nvPr>
            <p:extLst>
              <p:ext uri="{D42A27DB-BD31-4B8C-83A1-F6EECF244321}">
                <p14:modId xmlns:p14="http://schemas.microsoft.com/office/powerpoint/2010/main" val="3274495806"/>
              </p:ext>
            </p:extLst>
          </p:nvPr>
        </p:nvGraphicFramePr>
        <p:xfrm>
          <a:off x="4731660" y="1026888"/>
          <a:ext cx="4267200" cy="46321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9461" name="Picture 2" descr="Click on S.O.S. logo to report an occurrence now!">
            <a:hlinkClick r:id="rId13"/>
          </p:cNvPr>
          <p:cNvPicPr>
            <a:picLocks noChangeAspect="1" noChangeArrowheads="1"/>
          </p:cNvPicPr>
          <p:nvPr/>
        </p:nvPicPr>
        <p:blipFill>
          <a:blip r:embed="rId14"/>
          <a:srcRect/>
          <a:stretch>
            <a:fillRect/>
          </a:stretch>
        </p:blipFill>
        <p:spPr bwMode="auto">
          <a:xfrm>
            <a:off x="7315200" y="5799138"/>
            <a:ext cx="1543050" cy="971550"/>
          </a:xfrm>
          <a:prstGeom prst="rect">
            <a:avLst/>
          </a:prstGeom>
          <a:noFill/>
          <a:ln w="9525">
            <a:noFill/>
            <a:miter lim="800000"/>
            <a:headEnd/>
            <a:tailEnd/>
          </a:ln>
        </p:spPr>
      </p:pic>
      <p:sp>
        <p:nvSpPr>
          <p:cNvPr id="2" name="TextBox 1">
            <a:extLst>
              <a:ext uri="{FF2B5EF4-FFF2-40B4-BE49-F238E27FC236}">
                <a16:creationId xmlns:a16="http://schemas.microsoft.com/office/drawing/2014/main" id="{6E3561FE-6FC1-4507-B7F0-B268BF9C014E}"/>
              </a:ext>
            </a:extLst>
          </p:cNvPr>
          <p:cNvSpPr txBox="1"/>
          <p:nvPr/>
        </p:nvSpPr>
        <p:spPr>
          <a:xfrm>
            <a:off x="141516" y="5693470"/>
            <a:ext cx="6945084" cy="1077218"/>
          </a:xfrm>
          <a:prstGeom prst="rect">
            <a:avLst/>
          </a:prstGeom>
          <a:solidFill>
            <a:schemeClr val="tx2"/>
          </a:solidFill>
        </p:spPr>
        <p:txBody>
          <a:bodyPr wrap="square" rtlCol="0">
            <a:spAutoFit/>
          </a:bodyPr>
          <a:lstStyle/>
          <a:p>
            <a:r>
              <a:rPr lang="en-US" sz="1600" b="1" dirty="0">
                <a:solidFill>
                  <a:schemeClr val="bg1"/>
                </a:solidFill>
                <a:latin typeface="+mn-lt"/>
              </a:rPr>
              <a:t>Unsafe Condition Example</a:t>
            </a:r>
            <a:r>
              <a:rPr lang="en-US" sz="1600" dirty="0">
                <a:solidFill>
                  <a:schemeClr val="bg1"/>
                </a:solidFill>
                <a:latin typeface="+mn-lt"/>
              </a:rPr>
              <a:t>- The location of the television in the provider conference room isn’t ideal. The television cord crosses part of the room, making it possible for someone to trip over it. </a:t>
            </a:r>
          </a:p>
          <a:p>
            <a:endParaRPr lang="en-US" sz="1600" dirty="0">
              <a:solidFill>
                <a:schemeClr val="bg1"/>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1A72-69BF-4C9A-9947-570EAA8D41E0}"/>
              </a:ext>
            </a:extLst>
          </p:cNvPr>
          <p:cNvSpPr>
            <a:spLocks noGrp="1"/>
          </p:cNvSpPr>
          <p:nvPr>
            <p:ph type="title"/>
          </p:nvPr>
        </p:nvSpPr>
        <p:spPr>
          <a:xfrm>
            <a:off x="0" y="0"/>
            <a:ext cx="9144000" cy="757143"/>
          </a:xfrm>
          <a:solidFill>
            <a:srgbClr val="002060"/>
          </a:solidFill>
        </p:spPr>
        <p:txBody>
          <a:bodyPr anchor="ctr"/>
          <a:lstStyle/>
          <a:p>
            <a:pPr algn="ctr" eaLnBrk="1" hangingPunct="1"/>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rPr>
              <a:t>S.O.S. specific examples</a:t>
            </a:r>
          </a:p>
        </p:txBody>
      </p:sp>
      <p:sp>
        <p:nvSpPr>
          <p:cNvPr id="3" name="Content Placeholder 2">
            <a:extLst>
              <a:ext uri="{FF2B5EF4-FFF2-40B4-BE49-F238E27FC236}">
                <a16:creationId xmlns:a16="http://schemas.microsoft.com/office/drawing/2014/main" id="{BD63AEFA-8F39-4A0C-AD7C-FD46D6DFE5B4}"/>
              </a:ext>
            </a:extLst>
          </p:cNvPr>
          <p:cNvSpPr>
            <a:spLocks noGrp="1"/>
          </p:cNvSpPr>
          <p:nvPr>
            <p:ph idx="1"/>
          </p:nvPr>
        </p:nvSpPr>
        <p:spPr>
          <a:xfrm>
            <a:off x="381000" y="1143000"/>
            <a:ext cx="8382000" cy="4800600"/>
          </a:xfrm>
        </p:spPr>
        <p:txBody>
          <a:bodyPr>
            <a:normAutofit/>
          </a:bodyPr>
          <a:lstStyle/>
          <a:p>
            <a:pPr>
              <a:spcBef>
                <a:spcPts val="0"/>
              </a:spcBef>
              <a:spcAft>
                <a:spcPts val="800"/>
              </a:spcAft>
            </a:pPr>
            <a:r>
              <a:rPr lang="en-US" b="1" dirty="0"/>
              <a:t>Occurrence-</a:t>
            </a:r>
            <a:r>
              <a:rPr lang="en-US" dirty="0"/>
              <a:t>We performed a radiology exam on the wrong patient because we didn’t use 2-patient identifiers.</a:t>
            </a:r>
          </a:p>
          <a:p>
            <a:pPr>
              <a:spcBef>
                <a:spcPts val="0"/>
              </a:spcBef>
              <a:spcAft>
                <a:spcPts val="800"/>
              </a:spcAft>
            </a:pPr>
            <a:r>
              <a:rPr lang="en-US" b="1" dirty="0"/>
              <a:t>Delay of Care Occurrence- </a:t>
            </a:r>
            <a:r>
              <a:rPr lang="en-US" dirty="0"/>
              <a:t>An immune-compromised patient had blood cultures turn positive over the weekend. The lab was unable to get in touch with the correct provider to notify them of the results. This resulted in the patient going an entire weekend without the initiation of antibiotics.</a:t>
            </a:r>
          </a:p>
          <a:p>
            <a:pPr>
              <a:spcBef>
                <a:spcPts val="0"/>
              </a:spcBef>
              <a:spcAft>
                <a:spcPts val="800"/>
              </a:spcAft>
            </a:pPr>
            <a:r>
              <a:rPr lang="en-US" b="1" dirty="0"/>
              <a:t>Medication Error Occurrence- </a:t>
            </a:r>
            <a:r>
              <a:rPr lang="en-US" dirty="0"/>
              <a:t>We administered the wrong drug to the patient. We didn’t perform barcode scanning of the medication.</a:t>
            </a:r>
          </a:p>
          <a:p>
            <a:pPr>
              <a:spcBef>
                <a:spcPts val="0"/>
              </a:spcBef>
              <a:spcAft>
                <a:spcPts val="800"/>
              </a:spcAft>
            </a:pPr>
            <a:endParaRPr lang="en-US" dirty="0"/>
          </a:p>
        </p:txBody>
      </p:sp>
    </p:spTree>
    <p:extLst>
      <p:ext uri="{BB962C8B-B14F-4D97-AF65-F5344CB8AC3E}">
        <p14:creationId xmlns:p14="http://schemas.microsoft.com/office/powerpoint/2010/main" val="141049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0" y="1108075"/>
            <a:ext cx="8705850" cy="4497388"/>
          </a:xfrm>
        </p:spPr>
        <p:txBody>
          <a:bodyPr/>
          <a:lstStyle/>
          <a:p>
            <a:r>
              <a:rPr lang="en-US" altLang="en-US" dirty="0">
                <a:ea typeface="ＭＳ Ｐゴシック" pitchFamily="34" charset="-128"/>
              </a:rPr>
              <a:t>Unexpected occurrences involving death or serious physical or psychological injury, or the risk thereof. </a:t>
            </a:r>
          </a:p>
          <a:p>
            <a:pPr lvl="1"/>
            <a:r>
              <a:rPr lang="en-US" altLang="en-US" u="sng" dirty="0">
                <a:ea typeface="ＭＳ Ｐゴシック" pitchFamily="34" charset="-128"/>
              </a:rPr>
              <a:t>“</a:t>
            </a:r>
            <a:r>
              <a:rPr lang="en-US" altLang="en-US" i="1" u="sng" dirty="0">
                <a:ea typeface="ＭＳ Ｐゴシック" pitchFamily="34" charset="-128"/>
              </a:rPr>
              <a:t>or the risk thereof” </a:t>
            </a:r>
            <a:r>
              <a:rPr lang="en-US" altLang="en-US" i="1" dirty="0">
                <a:ea typeface="ＭＳ Ｐゴシック" pitchFamily="34" charset="-128"/>
              </a:rPr>
              <a:t>includes major process variation for which a recurrence would carry a significant chance of a serious adverse outcome.</a:t>
            </a:r>
          </a:p>
          <a:p>
            <a:pPr lvl="1"/>
            <a:endParaRPr lang="en-US" altLang="en-US" sz="1800" dirty="0">
              <a:ea typeface="ＭＳ Ｐゴシック" pitchFamily="34" charset="-128"/>
            </a:endParaRPr>
          </a:p>
          <a:p>
            <a:r>
              <a:rPr lang="en-US" altLang="en-US" u="sng" dirty="0">
                <a:ea typeface="ＭＳ Ｐゴシック" pitchFamily="34" charset="-128"/>
              </a:rPr>
              <a:t>Must </a:t>
            </a:r>
            <a:r>
              <a:rPr lang="en-US" altLang="en-US" dirty="0">
                <a:ea typeface="ＭＳ Ｐゴシック" pitchFamily="34" charset="-128"/>
              </a:rPr>
              <a:t>be immediately reported to the Performance Improvement Department</a:t>
            </a:r>
          </a:p>
          <a:p>
            <a:endParaRPr lang="en-US" altLang="en-US" sz="1800" dirty="0">
              <a:ea typeface="ＭＳ Ｐゴシック" pitchFamily="34" charset="-128"/>
            </a:endParaRPr>
          </a:p>
          <a:p>
            <a:r>
              <a:rPr lang="en-US" altLang="en-US" u="sng" dirty="0">
                <a:ea typeface="ＭＳ Ｐゴシック" pitchFamily="34" charset="-128"/>
              </a:rPr>
              <a:t>Must</a:t>
            </a:r>
            <a:r>
              <a:rPr lang="en-US" altLang="en-US" dirty="0">
                <a:ea typeface="ＭＳ Ｐゴシック" pitchFamily="34" charset="-128"/>
              </a:rPr>
              <a:t> be immediately entered into the S.O.S. system</a:t>
            </a:r>
          </a:p>
        </p:txBody>
      </p:sp>
      <p:pic>
        <p:nvPicPr>
          <p:cNvPr id="21507" name="Picture 2" descr="Click on S.O.S. logo to report an occurrence now!">
            <a:hlinkClick r:id="rId3"/>
          </p:cNvPr>
          <p:cNvPicPr>
            <a:picLocks noChangeAspect="1" noChangeArrowheads="1"/>
          </p:cNvPicPr>
          <p:nvPr/>
        </p:nvPicPr>
        <p:blipFill>
          <a:blip r:embed="rId4"/>
          <a:srcRect/>
          <a:stretch>
            <a:fillRect/>
          </a:stretch>
        </p:blipFill>
        <p:spPr bwMode="auto">
          <a:xfrm>
            <a:off x="7315200" y="5640388"/>
            <a:ext cx="1543050" cy="971550"/>
          </a:xfrm>
          <a:prstGeom prst="rect">
            <a:avLst/>
          </a:prstGeom>
          <a:noFill/>
          <a:ln w="9525">
            <a:noFill/>
            <a:miter lim="800000"/>
            <a:headEnd/>
            <a:tailEnd/>
          </a:ln>
        </p:spPr>
      </p:pic>
      <p:sp>
        <p:nvSpPr>
          <p:cNvPr id="7" name="Title 1"/>
          <p:cNvSpPr txBox="1">
            <a:spLocks/>
          </p:cNvSpPr>
          <p:nvPr/>
        </p:nvSpPr>
        <p:spPr>
          <a:xfrm>
            <a:off x="0" y="0"/>
            <a:ext cx="9144000" cy="762000"/>
          </a:xfrm>
          <a:prstGeom prst="rect">
            <a:avLst/>
          </a:prstGeom>
          <a:solidFill>
            <a:srgbClr val="002060"/>
          </a:solidFill>
        </p:spPr>
        <p:txBody>
          <a:bodyPr anchor="ctr"/>
          <a:lstStyle/>
          <a:p>
            <a:pPr algn="ctr" eaLnBrk="1" hangingPunct="1">
              <a:defRPr/>
            </a:pPr>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cs typeface="ＭＳ Ｐゴシック" pitchFamily="-109" charset="-128"/>
              </a:rPr>
              <a:t>Sentinel Events</a:t>
            </a:r>
          </a:p>
        </p:txBody>
      </p:sp>
      <p:pic>
        <p:nvPicPr>
          <p:cNvPr id="21509" name="Picture 2" descr="http://t1.gstatic.com/images?q=tbn:ANd9GcTAun_ni7snf92ZBra5z-zMcE1ts4CcpWcPdf-jdXe6hw1F6A9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848600" y="228600"/>
            <a:ext cx="914400" cy="914400"/>
          </a:xfrm>
          <a:prstGeom prst="rect">
            <a:avLst/>
          </a:prstGeom>
          <a:noFill/>
          <a:ln w="9525">
            <a:noFill/>
            <a:miter lim="800000"/>
            <a:headEnd/>
            <a:tailEnd/>
          </a:ln>
        </p:spPr>
      </p:pic>
      <p:pic>
        <p:nvPicPr>
          <p:cNvPr id="23558" name="Picture 9" descr="http://t1.gstatic.com/images?q=tbn:ANd9GcQAoAYIHeP-wCYsxKtMZ_juYBed1GdEZQ9QnjwDJ9w1xHaaCJgY6A8nHFU6eg"/>
          <p:cNvPicPr>
            <a:picLocks noChangeAspect="1" noChangeArrowheads="1"/>
          </p:cNvPicPr>
          <p:nvPr/>
        </p:nvPicPr>
        <p:blipFill>
          <a:blip r:embed="rId6"/>
          <a:srcRect/>
          <a:stretch>
            <a:fillRect/>
          </a:stretch>
        </p:blipFill>
        <p:spPr bwMode="auto">
          <a:xfrm>
            <a:off x="7494860" y="2819400"/>
            <a:ext cx="1795356" cy="2284412"/>
          </a:xfrm>
          <a:prstGeom prst="rect">
            <a:avLst/>
          </a:prstGeom>
          <a:noFill/>
          <a:ln w="9525">
            <a:noFill/>
            <a:miter lim="800000"/>
            <a:headEnd/>
            <a:tailEnd/>
          </a:ln>
          <a:effectLst>
            <a:softEdge rad="1270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3542" y="990600"/>
          <a:ext cx="441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0" y="0"/>
            <a:ext cx="9144000" cy="762000"/>
          </a:xfrm>
          <a:prstGeom prst="rect">
            <a:avLst/>
          </a:prstGeom>
          <a:solidFill>
            <a:srgbClr val="002060"/>
          </a:solidFill>
        </p:spPr>
        <p:txBody>
          <a:bodyPr anchor="ctr"/>
          <a:lstStyle/>
          <a:p>
            <a:pPr algn="ctr" eaLnBrk="1" hangingPunct="1">
              <a:defRPr/>
            </a:pPr>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cs typeface="ＭＳ Ｐゴシック" pitchFamily="-109" charset="-128"/>
              </a:rPr>
              <a:t>Examples of Sentinel Events</a:t>
            </a:r>
          </a:p>
        </p:txBody>
      </p:sp>
      <p:graphicFrame>
        <p:nvGraphicFramePr>
          <p:cNvPr id="6" name="Diagram 5"/>
          <p:cNvGraphicFramePr/>
          <p:nvPr/>
        </p:nvGraphicFramePr>
        <p:xfrm>
          <a:off x="4506684" y="968832"/>
          <a:ext cx="4535718" cy="4898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3542" y="990600"/>
          <a:ext cx="441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0" y="0"/>
            <a:ext cx="9144000" cy="762000"/>
          </a:xfrm>
          <a:prstGeom prst="rect">
            <a:avLst/>
          </a:prstGeom>
          <a:solidFill>
            <a:srgbClr val="002060"/>
          </a:solidFill>
        </p:spPr>
        <p:txBody>
          <a:bodyPr anchor="ctr"/>
          <a:lstStyle/>
          <a:p>
            <a:pPr algn="ctr" eaLnBrk="1" hangingPunct="1">
              <a:defRPr/>
            </a:pPr>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cs typeface="ＭＳ Ｐゴシック" pitchFamily="-109" charset="-128"/>
              </a:rPr>
              <a:t>Examples of Sentinel Events</a:t>
            </a:r>
          </a:p>
        </p:txBody>
      </p:sp>
      <p:graphicFrame>
        <p:nvGraphicFramePr>
          <p:cNvPr id="6" name="Diagram 5"/>
          <p:cNvGraphicFramePr/>
          <p:nvPr/>
        </p:nvGraphicFramePr>
        <p:xfrm>
          <a:off x="4506684" y="968832"/>
          <a:ext cx="4535718" cy="4898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561D-E106-4F19-AA56-6E26A7DFB532}"/>
              </a:ext>
            </a:extLst>
          </p:cNvPr>
          <p:cNvSpPr>
            <a:spLocks noGrp="1"/>
          </p:cNvSpPr>
          <p:nvPr>
            <p:ph type="title"/>
          </p:nvPr>
        </p:nvSpPr>
        <p:spPr>
          <a:xfrm>
            <a:off x="0" y="0"/>
            <a:ext cx="9144000" cy="798590"/>
          </a:xfrm>
          <a:solidFill>
            <a:srgbClr val="002060"/>
          </a:solidFill>
        </p:spPr>
        <p:txBody>
          <a:bodyPr anchor="ctr"/>
          <a:lstStyle/>
          <a:p>
            <a:pPr algn="ctr" eaLnBrk="1" hangingPunct="1"/>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rPr>
              <a:t>Where to Find S.O.S.</a:t>
            </a:r>
          </a:p>
        </p:txBody>
      </p:sp>
      <p:sp>
        <p:nvSpPr>
          <p:cNvPr id="7" name="Content Placeholder 6">
            <a:extLst>
              <a:ext uri="{FF2B5EF4-FFF2-40B4-BE49-F238E27FC236}">
                <a16:creationId xmlns:a16="http://schemas.microsoft.com/office/drawing/2014/main" id="{F5D27A74-DEC1-4F67-B757-5A6F9CC24CDD}"/>
              </a:ext>
            </a:extLst>
          </p:cNvPr>
          <p:cNvSpPr>
            <a:spLocks noGrp="1"/>
          </p:cNvSpPr>
          <p:nvPr>
            <p:ph sz="half" idx="2"/>
          </p:nvPr>
        </p:nvSpPr>
        <p:spPr>
          <a:xfrm>
            <a:off x="-23227" y="943826"/>
            <a:ext cx="4040188" cy="5152174"/>
          </a:xfrm>
        </p:spPr>
        <p:txBody>
          <a:bodyPr>
            <a:normAutofit/>
          </a:bodyPr>
          <a:lstStyle/>
          <a:p>
            <a:pPr>
              <a:spcAft>
                <a:spcPts val="1200"/>
              </a:spcAft>
              <a:buSzPct val="100000"/>
              <a:buFont typeface="+mj-lt"/>
              <a:buAutoNum type="arabicPeriod"/>
            </a:pPr>
            <a:r>
              <a:rPr lang="en-US" sz="1600" dirty="0"/>
              <a:t>Can be found on Ochweb under the Service Center, My Work, or Job Resources </a:t>
            </a:r>
          </a:p>
          <a:p>
            <a:pPr>
              <a:spcAft>
                <a:spcPts val="1200"/>
              </a:spcAft>
              <a:buSzPct val="100000"/>
              <a:buFont typeface="+mj-lt"/>
              <a:buAutoNum type="arabicPeriod"/>
            </a:pPr>
            <a:endParaRPr lang="en-US" sz="1600" dirty="0"/>
          </a:p>
          <a:p>
            <a:pPr>
              <a:spcAft>
                <a:spcPts val="1200"/>
              </a:spcAft>
              <a:buSzPct val="100000"/>
              <a:buFont typeface="+mj-lt"/>
              <a:buAutoNum type="arabicPeriod"/>
            </a:pPr>
            <a:endParaRPr lang="en-US" sz="1600" dirty="0"/>
          </a:p>
          <a:p>
            <a:pPr>
              <a:spcAft>
                <a:spcPts val="1200"/>
              </a:spcAft>
              <a:buSzPct val="100000"/>
              <a:buFont typeface="+mj-lt"/>
              <a:buAutoNum type="arabicPeriod"/>
            </a:pPr>
            <a:endParaRPr lang="en-US" sz="1600" dirty="0"/>
          </a:p>
          <a:p>
            <a:pPr>
              <a:spcAft>
                <a:spcPts val="1200"/>
              </a:spcAft>
              <a:buSzPct val="100000"/>
              <a:buFont typeface="+mj-lt"/>
              <a:buAutoNum type="arabicPeriod"/>
            </a:pPr>
            <a:r>
              <a:rPr lang="en-US" sz="1600" dirty="0"/>
              <a:t>Shortcut to SOS has also been created for clinical and non-clinical desktops for all Ochsner-owned computers, including workstations and kiosks</a:t>
            </a:r>
          </a:p>
          <a:p>
            <a:pPr>
              <a:spcAft>
                <a:spcPts val="1200"/>
              </a:spcAft>
              <a:buSzPct val="100000"/>
              <a:buFont typeface="+mj-lt"/>
              <a:buAutoNum type="arabicPeriod"/>
            </a:pPr>
            <a:r>
              <a:rPr lang="en-US" sz="1600" dirty="0"/>
              <a:t>Log in using your Ochsner active directory credentials- there is an anonymous login option</a:t>
            </a:r>
          </a:p>
        </p:txBody>
      </p:sp>
      <p:pic>
        <p:nvPicPr>
          <p:cNvPr id="10" name="Content Placeholder 9">
            <a:extLst>
              <a:ext uri="{FF2B5EF4-FFF2-40B4-BE49-F238E27FC236}">
                <a16:creationId xmlns:a16="http://schemas.microsoft.com/office/drawing/2014/main" id="{78AEDC10-3FD0-44E6-8C4A-F4C6C28C20C1}"/>
              </a:ext>
            </a:extLst>
          </p:cNvPr>
          <p:cNvPicPr>
            <a:picLocks noGrp="1" noChangeAspect="1"/>
          </p:cNvPicPr>
          <p:nvPr>
            <p:ph sz="quarter" idx="4"/>
          </p:nvPr>
        </p:nvPicPr>
        <p:blipFill>
          <a:blip r:embed="rId3"/>
          <a:stretch>
            <a:fillRect/>
          </a:stretch>
        </p:blipFill>
        <p:spPr>
          <a:xfrm>
            <a:off x="4659774" y="4244496"/>
            <a:ext cx="807244" cy="764381"/>
          </a:xfrm>
          <a:prstGeom prst="rect">
            <a:avLst/>
          </a:prstGeom>
        </p:spPr>
      </p:pic>
      <p:sp>
        <p:nvSpPr>
          <p:cNvPr id="11" name="TextBox 10">
            <a:extLst>
              <a:ext uri="{FF2B5EF4-FFF2-40B4-BE49-F238E27FC236}">
                <a16:creationId xmlns:a16="http://schemas.microsoft.com/office/drawing/2014/main" id="{2567A479-1EAB-4988-959C-1F146FAD79F7}"/>
              </a:ext>
            </a:extLst>
          </p:cNvPr>
          <p:cNvSpPr txBox="1"/>
          <p:nvPr/>
        </p:nvSpPr>
        <p:spPr>
          <a:xfrm>
            <a:off x="4159250" y="4202668"/>
            <a:ext cx="336550" cy="369332"/>
          </a:xfrm>
          <a:prstGeom prst="rect">
            <a:avLst/>
          </a:prstGeom>
          <a:noFill/>
        </p:spPr>
        <p:txBody>
          <a:bodyPr wrap="square" rtlCol="0">
            <a:spAutoFit/>
          </a:bodyPr>
          <a:lstStyle>
            <a:defPPr>
              <a:defRPr lang="en-US"/>
            </a:defPPr>
            <a:lvl1pPr>
              <a:defRPr sz="1200" b="1">
                <a:solidFill>
                  <a:srgbClr val="F1B720"/>
                </a:solidFill>
                <a:latin typeface="+mn-lt"/>
              </a:defRPr>
            </a:lvl1pPr>
          </a:lstStyle>
          <a:p>
            <a:r>
              <a:rPr lang="en-US" dirty="0"/>
              <a:t>2.</a:t>
            </a:r>
          </a:p>
        </p:txBody>
      </p:sp>
      <p:sp>
        <p:nvSpPr>
          <p:cNvPr id="14" name="TextBox 13">
            <a:extLst>
              <a:ext uri="{FF2B5EF4-FFF2-40B4-BE49-F238E27FC236}">
                <a16:creationId xmlns:a16="http://schemas.microsoft.com/office/drawing/2014/main" id="{1E0EF8B2-B22C-4C43-AB4E-A1A76E993F94}"/>
              </a:ext>
            </a:extLst>
          </p:cNvPr>
          <p:cNvSpPr txBox="1"/>
          <p:nvPr/>
        </p:nvSpPr>
        <p:spPr>
          <a:xfrm>
            <a:off x="4125641" y="990642"/>
            <a:ext cx="330201" cy="276999"/>
          </a:xfrm>
          <a:prstGeom prst="rect">
            <a:avLst/>
          </a:prstGeom>
          <a:noFill/>
        </p:spPr>
        <p:txBody>
          <a:bodyPr wrap="square" rtlCol="0">
            <a:spAutoFit/>
          </a:bodyPr>
          <a:lstStyle/>
          <a:p>
            <a:r>
              <a:rPr lang="en-US" sz="1200" b="1" dirty="0">
                <a:solidFill>
                  <a:srgbClr val="F1B720"/>
                </a:solidFill>
                <a:latin typeface="+mn-lt"/>
              </a:rPr>
              <a:t>1.</a:t>
            </a:r>
          </a:p>
        </p:txBody>
      </p:sp>
      <p:pic>
        <p:nvPicPr>
          <p:cNvPr id="19" name="Picture 18">
            <a:extLst>
              <a:ext uri="{FF2B5EF4-FFF2-40B4-BE49-F238E27FC236}">
                <a16:creationId xmlns:a16="http://schemas.microsoft.com/office/drawing/2014/main" id="{BAF2BA3A-DB7D-48D5-A2F1-992722C2265C}"/>
              </a:ext>
            </a:extLst>
          </p:cNvPr>
          <p:cNvPicPr>
            <a:picLocks noChangeAspect="1"/>
          </p:cNvPicPr>
          <p:nvPr/>
        </p:nvPicPr>
        <p:blipFill>
          <a:blip r:embed="rId4"/>
          <a:stretch>
            <a:fillRect/>
          </a:stretch>
        </p:blipFill>
        <p:spPr>
          <a:xfrm>
            <a:off x="3733800" y="5382021"/>
            <a:ext cx="2076931" cy="1018779"/>
          </a:xfrm>
          <a:prstGeom prst="rect">
            <a:avLst/>
          </a:prstGeom>
        </p:spPr>
      </p:pic>
      <p:pic>
        <p:nvPicPr>
          <p:cNvPr id="20" name="Picture 19">
            <a:extLst>
              <a:ext uri="{FF2B5EF4-FFF2-40B4-BE49-F238E27FC236}">
                <a16:creationId xmlns:a16="http://schemas.microsoft.com/office/drawing/2014/main" id="{F4314604-E59D-4025-9461-320368ACB1CB}"/>
              </a:ext>
            </a:extLst>
          </p:cNvPr>
          <p:cNvPicPr>
            <a:picLocks noChangeAspect="1"/>
          </p:cNvPicPr>
          <p:nvPr/>
        </p:nvPicPr>
        <p:blipFill>
          <a:blip r:embed="rId5"/>
          <a:stretch>
            <a:fillRect/>
          </a:stretch>
        </p:blipFill>
        <p:spPr>
          <a:xfrm>
            <a:off x="6958141" y="3914000"/>
            <a:ext cx="2140283" cy="2247897"/>
          </a:xfrm>
          <a:prstGeom prst="rect">
            <a:avLst/>
          </a:prstGeom>
        </p:spPr>
      </p:pic>
      <p:cxnSp>
        <p:nvCxnSpPr>
          <p:cNvPr id="22" name="Straight Arrow Connector 21">
            <a:extLst>
              <a:ext uri="{FF2B5EF4-FFF2-40B4-BE49-F238E27FC236}">
                <a16:creationId xmlns:a16="http://schemas.microsoft.com/office/drawing/2014/main" id="{A0A068F4-3DCF-4199-87A5-F03BF135E211}"/>
              </a:ext>
            </a:extLst>
          </p:cNvPr>
          <p:cNvCxnSpPr>
            <a:cxnSpLocks/>
          </p:cNvCxnSpPr>
          <p:nvPr/>
        </p:nvCxnSpPr>
        <p:spPr>
          <a:xfrm flipV="1">
            <a:off x="5224924" y="5869799"/>
            <a:ext cx="1511300" cy="292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6252A34-C8B9-44DF-B39F-A5800BBC08F2}"/>
              </a:ext>
            </a:extLst>
          </p:cNvPr>
          <p:cNvCxnSpPr/>
          <p:nvPr/>
        </p:nvCxnSpPr>
        <p:spPr>
          <a:xfrm>
            <a:off x="5585749" y="4692648"/>
            <a:ext cx="1150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A53DEC-DA2F-4923-AF95-9F532320AB93}"/>
              </a:ext>
            </a:extLst>
          </p:cNvPr>
          <p:cNvCxnSpPr>
            <a:cxnSpLocks/>
          </p:cNvCxnSpPr>
          <p:nvPr/>
        </p:nvCxnSpPr>
        <p:spPr>
          <a:xfrm>
            <a:off x="1592123" y="1600200"/>
            <a:ext cx="0" cy="135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A5D90DF-F23B-4E3D-B1AE-81B4C9A4ED3C}"/>
              </a:ext>
            </a:extLst>
          </p:cNvPr>
          <p:cNvCxnSpPr>
            <a:cxnSpLocks/>
          </p:cNvCxnSpPr>
          <p:nvPr/>
        </p:nvCxnSpPr>
        <p:spPr>
          <a:xfrm>
            <a:off x="1592123" y="1752557"/>
            <a:ext cx="2446477" cy="357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3EAF612-19D0-41A4-BA2C-3614BEA4CF82}"/>
              </a:ext>
            </a:extLst>
          </p:cNvPr>
          <p:cNvSpPr txBox="1"/>
          <p:nvPr/>
        </p:nvSpPr>
        <p:spPr>
          <a:xfrm>
            <a:off x="4114800" y="5133201"/>
            <a:ext cx="414200" cy="276999"/>
          </a:xfrm>
          <a:prstGeom prst="rect">
            <a:avLst/>
          </a:prstGeom>
          <a:noFill/>
        </p:spPr>
        <p:txBody>
          <a:bodyPr wrap="square" rtlCol="0">
            <a:spAutoFit/>
          </a:bodyPr>
          <a:lstStyle>
            <a:defPPr>
              <a:defRPr lang="en-US"/>
            </a:defPPr>
            <a:lvl1pPr>
              <a:defRPr sz="1200" b="1">
                <a:solidFill>
                  <a:srgbClr val="F1B720"/>
                </a:solidFill>
                <a:latin typeface="+mn-lt"/>
              </a:defRPr>
            </a:lvl1pPr>
          </a:lstStyle>
          <a:p>
            <a:r>
              <a:rPr lang="en-US" dirty="0"/>
              <a:t>3.</a:t>
            </a:r>
          </a:p>
        </p:txBody>
      </p:sp>
      <p:pic>
        <p:nvPicPr>
          <p:cNvPr id="21" name="Picture 20">
            <a:extLst>
              <a:ext uri="{FF2B5EF4-FFF2-40B4-BE49-F238E27FC236}">
                <a16:creationId xmlns:a16="http://schemas.microsoft.com/office/drawing/2014/main" id="{A0DD2C9D-97B1-40EF-B03E-73E89CAB6FD8}"/>
              </a:ext>
            </a:extLst>
          </p:cNvPr>
          <p:cNvPicPr>
            <a:picLocks noChangeAspect="1"/>
          </p:cNvPicPr>
          <p:nvPr/>
        </p:nvPicPr>
        <p:blipFill>
          <a:blip r:embed="rId6"/>
          <a:stretch>
            <a:fillRect/>
          </a:stretch>
        </p:blipFill>
        <p:spPr>
          <a:xfrm>
            <a:off x="4550794" y="913565"/>
            <a:ext cx="5481638" cy="1471775"/>
          </a:xfrm>
          <a:prstGeom prst="rect">
            <a:avLst/>
          </a:prstGeom>
        </p:spPr>
      </p:pic>
      <p:pic>
        <p:nvPicPr>
          <p:cNvPr id="23" name="Picture 22">
            <a:extLst>
              <a:ext uri="{FF2B5EF4-FFF2-40B4-BE49-F238E27FC236}">
                <a16:creationId xmlns:a16="http://schemas.microsoft.com/office/drawing/2014/main" id="{FAF9FD03-FFEB-4B92-929D-CBEED7102F7B}"/>
              </a:ext>
            </a:extLst>
          </p:cNvPr>
          <p:cNvPicPr>
            <a:picLocks noChangeAspect="1"/>
          </p:cNvPicPr>
          <p:nvPr/>
        </p:nvPicPr>
        <p:blipFill>
          <a:blip r:embed="rId7"/>
          <a:stretch>
            <a:fillRect/>
          </a:stretch>
        </p:blipFill>
        <p:spPr>
          <a:xfrm>
            <a:off x="4645638" y="1581183"/>
            <a:ext cx="1880221" cy="1782000"/>
          </a:xfrm>
          <a:prstGeom prst="rect">
            <a:avLst/>
          </a:prstGeom>
        </p:spPr>
      </p:pic>
      <p:pic>
        <p:nvPicPr>
          <p:cNvPr id="24" name="Picture 23">
            <a:extLst>
              <a:ext uri="{FF2B5EF4-FFF2-40B4-BE49-F238E27FC236}">
                <a16:creationId xmlns:a16="http://schemas.microsoft.com/office/drawing/2014/main" id="{8FD9CD8F-2311-494A-BF2B-DB64500BB563}"/>
              </a:ext>
            </a:extLst>
          </p:cNvPr>
          <p:cNvPicPr>
            <a:picLocks noChangeAspect="1"/>
          </p:cNvPicPr>
          <p:nvPr/>
        </p:nvPicPr>
        <p:blipFill>
          <a:blip r:embed="rId8"/>
          <a:stretch>
            <a:fillRect/>
          </a:stretch>
        </p:blipFill>
        <p:spPr>
          <a:xfrm>
            <a:off x="7536004" y="1562231"/>
            <a:ext cx="1459275" cy="2095369"/>
          </a:xfrm>
          <a:prstGeom prst="rect">
            <a:avLst/>
          </a:prstGeom>
        </p:spPr>
      </p:pic>
    </p:spTree>
    <p:extLst>
      <p:ext uri="{BB962C8B-B14F-4D97-AF65-F5344CB8AC3E}">
        <p14:creationId xmlns:p14="http://schemas.microsoft.com/office/powerpoint/2010/main" val="183854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87128569"/>
              </p:ext>
            </p:extLst>
          </p:nvPr>
        </p:nvGraphicFramePr>
        <p:xfrm>
          <a:off x="457200" y="13716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0" y="0"/>
            <a:ext cx="9144000" cy="762000"/>
          </a:xfrm>
          <a:prstGeom prst="rect">
            <a:avLst/>
          </a:prstGeom>
          <a:solidFill>
            <a:srgbClr val="002060"/>
          </a:solidFill>
        </p:spPr>
        <p:txBody>
          <a:bodyPr anchor="ctr"/>
          <a:lstStyle/>
          <a:p>
            <a:pPr algn="ctr" eaLnBrk="1" hangingPunct="1">
              <a:defRPr/>
            </a:pPr>
            <a:r>
              <a:rPr lang="en-US" sz="34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cs typeface="ＭＳ Ｐゴシック" pitchFamily="-109" charset="-128"/>
              </a:rPr>
              <a:t>Ochsner and Safety Occurrence Reporting</a:t>
            </a:r>
          </a:p>
        </p:txBody>
      </p:sp>
      <p:pic>
        <p:nvPicPr>
          <p:cNvPr id="9220" name="Picture 2" descr="Click on S.O.S. logo to report an occurrence now!">
            <a:hlinkClick r:id="rId8"/>
          </p:cNvPr>
          <p:cNvPicPr>
            <a:picLocks noChangeAspect="1" noChangeArrowheads="1"/>
          </p:cNvPicPr>
          <p:nvPr/>
        </p:nvPicPr>
        <p:blipFill>
          <a:blip r:embed="rId9">
            <a:clrChange>
              <a:clrFrom>
                <a:srgbClr val="FFFFFF"/>
              </a:clrFrom>
              <a:clrTo>
                <a:srgbClr val="FFFFFF">
                  <a:alpha val="0"/>
                </a:srgbClr>
              </a:clrTo>
            </a:clrChange>
          </a:blip>
          <a:srcRect b="40662"/>
          <a:stretch>
            <a:fillRect/>
          </a:stretch>
        </p:blipFill>
        <p:spPr bwMode="auto">
          <a:xfrm>
            <a:off x="3810000" y="3549650"/>
            <a:ext cx="1524000" cy="5699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B5F3-B652-4FF6-8A9F-3B5F1ECB1BF4}"/>
              </a:ext>
            </a:extLst>
          </p:cNvPr>
          <p:cNvSpPr>
            <a:spLocks noGrp="1"/>
          </p:cNvSpPr>
          <p:nvPr>
            <p:ph type="title"/>
          </p:nvPr>
        </p:nvSpPr>
        <p:spPr/>
        <p:txBody>
          <a:bodyPr/>
          <a:lstStyle/>
          <a:p>
            <a:r>
              <a:rPr lang="en-US" b="1" dirty="0"/>
              <a:t>Real changes implemented as a result of a reported event</a:t>
            </a:r>
          </a:p>
        </p:txBody>
      </p:sp>
      <p:sp>
        <p:nvSpPr>
          <p:cNvPr id="3" name="Content Placeholder 2">
            <a:extLst>
              <a:ext uri="{FF2B5EF4-FFF2-40B4-BE49-F238E27FC236}">
                <a16:creationId xmlns:a16="http://schemas.microsoft.com/office/drawing/2014/main" id="{BFF8C4E4-62F8-45FA-BBF1-7F832EB7E90B}"/>
              </a:ext>
            </a:extLst>
          </p:cNvPr>
          <p:cNvSpPr>
            <a:spLocks noGrp="1"/>
          </p:cNvSpPr>
          <p:nvPr>
            <p:ph idx="1"/>
          </p:nvPr>
        </p:nvSpPr>
        <p:spPr/>
        <p:txBody>
          <a:bodyPr/>
          <a:lstStyle/>
          <a:p>
            <a:r>
              <a:rPr lang="en-US" dirty="0"/>
              <a:t>Pt with one kidney and resultant CKD had order for CT of the abdomen/pelvis WITHOUT contrast. Order was changed to a CT with and without contrast by radiologist.</a:t>
            </a:r>
          </a:p>
          <a:p>
            <a:pPr lvl="1"/>
            <a:r>
              <a:rPr lang="en-US" dirty="0"/>
              <a:t>Actions: </a:t>
            </a:r>
          </a:p>
          <a:p>
            <a:pPr lvl="2"/>
            <a:r>
              <a:rPr lang="en-US" dirty="0"/>
              <a:t>Change in Epic to make the order specific questionnaire question “May the radiologist change the order per protocol to meet the clinical need of the patient?” present in all imaging test orders with a hard stop.</a:t>
            </a:r>
          </a:p>
          <a:p>
            <a:pPr lvl="2"/>
            <a:r>
              <a:rPr lang="en-US" dirty="0"/>
              <a:t>Ordering physicians will be required to answer either “Yes” or “No” to the question as the answer options will no longer default to “Yes”</a:t>
            </a:r>
          </a:p>
          <a:p>
            <a:pPr marL="914400" lvl="2" indent="0">
              <a:buNone/>
            </a:pPr>
            <a:r>
              <a:rPr lang="en-US" dirty="0"/>
              <a:t> </a:t>
            </a:r>
          </a:p>
        </p:txBody>
      </p:sp>
      <p:sp>
        <p:nvSpPr>
          <p:cNvPr id="4" name="Rectangle 3">
            <a:extLst>
              <a:ext uri="{FF2B5EF4-FFF2-40B4-BE49-F238E27FC236}">
                <a16:creationId xmlns:a16="http://schemas.microsoft.com/office/drawing/2014/main" id="{2881834A-A1A8-4089-82AB-F293362B9C77}"/>
              </a:ext>
            </a:extLst>
          </p:cNvPr>
          <p:cNvSpPr/>
          <p:nvPr/>
        </p:nvSpPr>
        <p:spPr>
          <a:xfrm>
            <a:off x="877043" y="5029200"/>
            <a:ext cx="7802137"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Reported by a Provider</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044369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FD49-1D00-4B90-B0F9-81C588D60676}"/>
              </a:ext>
            </a:extLst>
          </p:cNvPr>
          <p:cNvSpPr>
            <a:spLocks noGrp="1"/>
          </p:cNvSpPr>
          <p:nvPr>
            <p:ph type="title"/>
          </p:nvPr>
        </p:nvSpPr>
        <p:spPr/>
        <p:txBody>
          <a:bodyPr/>
          <a:lstStyle/>
          <a:p>
            <a:r>
              <a:rPr lang="en-US" b="1" dirty="0"/>
              <a:t>Real changes implemented as a result of a reported event</a:t>
            </a:r>
          </a:p>
        </p:txBody>
      </p:sp>
      <p:sp>
        <p:nvSpPr>
          <p:cNvPr id="3" name="Content Placeholder 2">
            <a:extLst>
              <a:ext uri="{FF2B5EF4-FFF2-40B4-BE49-F238E27FC236}">
                <a16:creationId xmlns:a16="http://schemas.microsoft.com/office/drawing/2014/main" id="{63788972-F5F5-4683-9B4B-29E654AADA31}"/>
              </a:ext>
            </a:extLst>
          </p:cNvPr>
          <p:cNvSpPr>
            <a:spLocks noGrp="1"/>
          </p:cNvSpPr>
          <p:nvPr>
            <p:ph idx="1"/>
          </p:nvPr>
        </p:nvSpPr>
        <p:spPr/>
        <p:txBody>
          <a:bodyPr/>
          <a:lstStyle/>
          <a:p>
            <a:r>
              <a:rPr lang="en-US" sz="2200" dirty="0"/>
              <a:t>Newborn had LP that was sent to system lab. System lab cancelled the test because there was peripheral blood in the CSF; appropriate notification of the cancelled test never happened and the pt was d/c home without CSF results</a:t>
            </a:r>
          </a:p>
          <a:p>
            <a:pPr lvl="1"/>
            <a:r>
              <a:rPr lang="en-US" dirty="0"/>
              <a:t>Actions: </a:t>
            </a:r>
          </a:p>
          <a:p>
            <a:pPr lvl="2"/>
            <a:r>
              <a:rPr lang="en-US" dirty="0"/>
              <a:t>Education to lab regarding awareness of notification protocols and specimen retainment practice.</a:t>
            </a:r>
          </a:p>
          <a:p>
            <a:pPr lvl="2"/>
            <a:r>
              <a:rPr lang="en-US" dirty="0"/>
              <a:t>System fix for cancellation reasons to go into MD inbox with education to MD’s on reviewing emails for reasons</a:t>
            </a:r>
          </a:p>
          <a:p>
            <a:pPr lvl="2"/>
            <a:r>
              <a:rPr lang="en-US" dirty="0"/>
              <a:t>Daily outside lab cancellation report reviewed by lab director and ensure proper follow up done. </a:t>
            </a:r>
          </a:p>
          <a:p>
            <a:pPr lvl="2"/>
            <a:r>
              <a:rPr lang="en-US" dirty="0"/>
              <a:t>Nursing will address inpatient notification. Outpatient will be sent to MD inbox. </a:t>
            </a:r>
          </a:p>
          <a:p>
            <a:pPr marL="457200" lvl="1" indent="0">
              <a:buNone/>
            </a:pPr>
            <a:endParaRPr lang="en-US" dirty="0"/>
          </a:p>
        </p:txBody>
      </p:sp>
    </p:spTree>
    <p:extLst>
      <p:ext uri="{BB962C8B-B14F-4D97-AF65-F5344CB8AC3E}">
        <p14:creationId xmlns:p14="http://schemas.microsoft.com/office/powerpoint/2010/main" val="2934803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FD49-1D00-4B90-B0F9-81C588D60676}"/>
              </a:ext>
            </a:extLst>
          </p:cNvPr>
          <p:cNvSpPr>
            <a:spLocks noGrp="1"/>
          </p:cNvSpPr>
          <p:nvPr>
            <p:ph type="title"/>
          </p:nvPr>
        </p:nvSpPr>
        <p:spPr/>
        <p:txBody>
          <a:bodyPr/>
          <a:lstStyle/>
          <a:p>
            <a:r>
              <a:rPr lang="en-US" dirty="0"/>
              <a:t>Real actions taken as a result of a reported Good Catch</a:t>
            </a:r>
          </a:p>
        </p:txBody>
      </p:sp>
      <p:sp>
        <p:nvSpPr>
          <p:cNvPr id="3" name="Content Placeholder 2">
            <a:extLst>
              <a:ext uri="{FF2B5EF4-FFF2-40B4-BE49-F238E27FC236}">
                <a16:creationId xmlns:a16="http://schemas.microsoft.com/office/drawing/2014/main" id="{63788972-F5F5-4683-9B4B-29E654AADA31}"/>
              </a:ext>
            </a:extLst>
          </p:cNvPr>
          <p:cNvSpPr>
            <a:spLocks noGrp="1"/>
          </p:cNvSpPr>
          <p:nvPr>
            <p:ph idx="1"/>
          </p:nvPr>
        </p:nvSpPr>
        <p:spPr/>
        <p:txBody>
          <a:bodyPr/>
          <a:lstStyle/>
          <a:p>
            <a:r>
              <a:rPr lang="en-US" sz="2000" dirty="0"/>
              <a:t>OB/GYN patient transferred to Ochsner from an outside facility. Patient’s external blood type result was manually entered incorrectly into Epic. The error was caught before any blood was administered to the patient.</a:t>
            </a:r>
          </a:p>
          <a:p>
            <a:pPr lvl="1"/>
            <a:r>
              <a:rPr lang="en-US" dirty="0"/>
              <a:t>Action: </a:t>
            </a:r>
          </a:p>
          <a:p>
            <a:pPr lvl="2"/>
            <a:r>
              <a:rPr lang="en-US" dirty="0"/>
              <a:t>System workgroup focused on implementation of a double check workflow </a:t>
            </a:r>
          </a:p>
        </p:txBody>
      </p:sp>
    </p:spTree>
    <p:extLst>
      <p:ext uri="{BB962C8B-B14F-4D97-AF65-F5344CB8AC3E}">
        <p14:creationId xmlns:p14="http://schemas.microsoft.com/office/powerpoint/2010/main" val="1008651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0" y="1066800"/>
            <a:ext cx="9144000" cy="5059363"/>
          </a:xfrm>
        </p:spPr>
        <p:txBody>
          <a:bodyPr/>
          <a:lstStyle/>
          <a:p>
            <a:pPr marL="0" indent="0">
              <a:buNone/>
            </a:pPr>
            <a:endParaRPr lang="en-US" altLang="en-US" dirty="0">
              <a:ea typeface="ＭＳ Ｐゴシック" pitchFamily="34" charset="-128"/>
            </a:endParaRPr>
          </a:p>
          <a:p>
            <a:pPr marL="0" indent="0" algn="ctr">
              <a:buNone/>
            </a:pPr>
            <a:r>
              <a:rPr lang="en-US" altLang="en-US" sz="3200" b="1" dirty="0">
                <a:ea typeface="ＭＳ Ｐゴシック" pitchFamily="34" charset="-128"/>
              </a:rPr>
              <a:t>If you have any questions or comments:</a:t>
            </a:r>
          </a:p>
          <a:p>
            <a:pPr marL="457200" lvl="1" indent="0">
              <a:buNone/>
            </a:pPr>
            <a:endParaRPr lang="en-US" altLang="en-US" dirty="0">
              <a:ea typeface="ＭＳ Ｐゴシック" pitchFamily="34" charset="-128"/>
            </a:endParaRPr>
          </a:p>
          <a:p>
            <a:pPr algn="ctr">
              <a:buFont typeface="Arial" panose="020B0604020202020204" pitchFamily="34" charset="0"/>
              <a:buChar char="-"/>
            </a:pPr>
            <a:r>
              <a:rPr lang="en-US" altLang="en-US" dirty="0">
                <a:ea typeface="ＭＳ Ｐゴシック" pitchFamily="34" charset="-128"/>
              </a:rPr>
              <a:t>Contact the </a:t>
            </a:r>
            <a:r>
              <a:rPr lang="en-US" altLang="en-US" b="1" dirty="0">
                <a:ea typeface="ＭＳ Ｐゴシック" pitchFamily="34" charset="-128"/>
              </a:rPr>
              <a:t>SOS Help Desk </a:t>
            </a:r>
            <a:r>
              <a:rPr lang="en-US" altLang="en-US" dirty="0">
                <a:ea typeface="ＭＳ Ｐゴシック" pitchFamily="34" charset="-128"/>
              </a:rPr>
              <a:t>at </a:t>
            </a:r>
            <a:r>
              <a:rPr lang="en-US" altLang="en-US" dirty="0">
                <a:ea typeface="ＭＳ Ｐゴシック" pitchFamily="34" charset="-128"/>
                <a:hlinkClick r:id="rId3"/>
              </a:rPr>
              <a:t>soshelpdesk@ochsner.org</a:t>
            </a:r>
            <a:r>
              <a:rPr lang="en-US" altLang="en-US" dirty="0">
                <a:ea typeface="ＭＳ Ｐゴシック" pitchFamily="34" charset="-128"/>
              </a:rPr>
              <a:t> </a:t>
            </a:r>
          </a:p>
          <a:p>
            <a:pPr algn="ctr">
              <a:buFont typeface="Arial" panose="020B0604020202020204" pitchFamily="34" charset="0"/>
              <a:buChar char="-"/>
            </a:pPr>
            <a:endParaRPr lang="en-US" altLang="en-US" dirty="0">
              <a:ea typeface="ＭＳ Ｐゴシック" pitchFamily="34" charset="-128"/>
            </a:endParaRPr>
          </a:p>
          <a:p>
            <a:pPr algn="ctr">
              <a:buFont typeface="Arial" panose="020B0604020202020204" pitchFamily="34" charset="0"/>
              <a:buChar char="-"/>
            </a:pPr>
            <a:r>
              <a:rPr lang="en-US" altLang="en-US" dirty="0">
                <a:ea typeface="ＭＳ Ｐゴシック" pitchFamily="34" charset="-128"/>
              </a:rPr>
              <a:t>Or contact the Performance Improvement/Quality Department at your facility</a:t>
            </a:r>
          </a:p>
          <a:p>
            <a:pPr marL="457200" lvl="1" indent="0">
              <a:buNone/>
            </a:pPr>
            <a:endParaRPr lang="en-US" altLang="en-US" dirty="0">
              <a:ea typeface="ＭＳ Ｐゴシック" pitchFamily="34" charset="-128"/>
            </a:endParaRPr>
          </a:p>
        </p:txBody>
      </p:sp>
      <p:sp>
        <p:nvSpPr>
          <p:cNvPr id="4" name="Title 1"/>
          <p:cNvSpPr txBox="1">
            <a:spLocks/>
          </p:cNvSpPr>
          <p:nvPr/>
        </p:nvSpPr>
        <p:spPr>
          <a:xfrm>
            <a:off x="0" y="0"/>
            <a:ext cx="9144000" cy="762000"/>
          </a:xfrm>
          <a:prstGeom prst="rect">
            <a:avLst/>
          </a:prstGeom>
          <a:solidFill>
            <a:srgbClr val="002060"/>
          </a:solidFill>
        </p:spPr>
        <p:txBody>
          <a:bodyPr anchor="ctr"/>
          <a:lstStyle/>
          <a:p>
            <a:pPr algn="ctr" eaLnBrk="1" hangingPunct="1">
              <a:defRPr/>
            </a:pPr>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cs typeface="ＭＳ Ｐゴシック" pitchFamily="-109" charset="-128"/>
              </a:rPr>
              <a:t>S.O.S. Occurrence Reporting</a:t>
            </a:r>
          </a:p>
        </p:txBody>
      </p:sp>
      <p:pic>
        <p:nvPicPr>
          <p:cNvPr id="56324" name="Picture 2" descr="Click on S.O.S. logo to report an occurrence now!">
            <a:hlinkClick r:id="rId4"/>
          </p:cNvPr>
          <p:cNvPicPr>
            <a:picLocks noChangeAspect="1" noChangeArrowheads="1"/>
          </p:cNvPicPr>
          <p:nvPr/>
        </p:nvPicPr>
        <p:blipFill>
          <a:blip r:embed="rId5"/>
          <a:srcRect/>
          <a:stretch>
            <a:fillRect/>
          </a:stretch>
        </p:blipFill>
        <p:spPr bwMode="auto">
          <a:xfrm>
            <a:off x="7315200" y="5640388"/>
            <a:ext cx="1543050" cy="9715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522086-ED69-4D2D-9D7D-AED910838B7D}"/>
              </a:ext>
            </a:extLst>
          </p:cNvPr>
          <p:cNvSpPr>
            <a:spLocks noGrp="1"/>
          </p:cNvSpPr>
          <p:nvPr>
            <p:ph type="ctrTitle"/>
          </p:nvPr>
        </p:nvSpPr>
        <p:spPr/>
        <p:txBody>
          <a:bodyPr/>
          <a:lstStyle/>
          <a:p>
            <a:pPr algn="ctr"/>
            <a:r>
              <a:rPr lang="en-US" b="1" dirty="0"/>
              <a:t>Appendix</a:t>
            </a:r>
          </a:p>
        </p:txBody>
      </p:sp>
    </p:spTree>
    <p:extLst>
      <p:ext uri="{BB962C8B-B14F-4D97-AF65-F5344CB8AC3E}">
        <p14:creationId xmlns:p14="http://schemas.microsoft.com/office/powerpoint/2010/main" val="4099241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3716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0" y="0"/>
            <a:ext cx="9144000" cy="762000"/>
          </a:xfrm>
          <a:prstGeom prst="rect">
            <a:avLst/>
          </a:prstGeom>
          <a:solidFill>
            <a:srgbClr val="002060"/>
          </a:solidFill>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itchFamily="-109" charset="0"/>
                <a:ea typeface="MS PGothic" pitchFamily="34" charset="-128"/>
                <a:cs typeface="ＭＳ Ｐゴシック" pitchFamily="-109" charset="-128"/>
              </a:rPr>
              <a:t>Getting started with S.O.S.</a:t>
            </a:r>
          </a:p>
        </p:txBody>
      </p:sp>
      <p:pic>
        <p:nvPicPr>
          <p:cNvPr id="27652" name="Picture 2" descr="Click on S.O.S. logo to report an occurrence now!">
            <a:hlinkClick r:id="rId8"/>
          </p:cNvPr>
          <p:cNvPicPr>
            <a:picLocks noChangeAspect="1" noChangeArrowheads="1"/>
          </p:cNvPicPr>
          <p:nvPr/>
        </p:nvPicPr>
        <p:blipFill>
          <a:blip r:embed="rId9">
            <a:clrChange>
              <a:clrFrom>
                <a:srgbClr val="FFFFFF"/>
              </a:clrFrom>
              <a:clrTo>
                <a:srgbClr val="FFFFFF">
                  <a:alpha val="0"/>
                </a:srgbClr>
              </a:clrTo>
            </a:clrChange>
          </a:blip>
          <a:srcRect b="40662"/>
          <a:stretch>
            <a:fillRect/>
          </a:stretch>
        </p:blipFill>
        <p:spPr bwMode="auto">
          <a:xfrm>
            <a:off x="3810000" y="3549650"/>
            <a:ext cx="1524000" cy="569913"/>
          </a:xfrm>
          <a:prstGeom prst="rect">
            <a:avLst/>
          </a:prstGeom>
          <a:noFill/>
          <a:ln w="9525">
            <a:noFill/>
            <a:miter lim="800000"/>
            <a:headEnd/>
            <a:tailEnd/>
          </a:ln>
        </p:spPr>
      </p:pic>
    </p:spTree>
    <p:extLst>
      <p:ext uri="{BB962C8B-B14F-4D97-AF65-F5344CB8AC3E}">
        <p14:creationId xmlns:p14="http://schemas.microsoft.com/office/powerpoint/2010/main" val="3613385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TextBox 2"/>
          <p:cNvSpPr txBox="1"/>
          <p:nvPr/>
        </p:nvSpPr>
        <p:spPr>
          <a:xfrm>
            <a:off x="533400" y="1828800"/>
            <a:ext cx="1905000" cy="9239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ＭＳ Ｐゴシック" pitchFamily="34" charset="-128"/>
                <a:cs typeface="+mn-cs"/>
              </a:rPr>
              <a:t>Select the Report and occurrence button</a:t>
            </a:r>
          </a:p>
        </p:txBody>
      </p:sp>
      <p:sp>
        <p:nvSpPr>
          <p:cNvPr id="6" name="TextBox 5"/>
          <p:cNvSpPr txBox="1"/>
          <p:nvPr/>
        </p:nvSpPr>
        <p:spPr>
          <a:xfrm>
            <a:off x="6858000" y="4059238"/>
            <a:ext cx="1905000" cy="23082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ＭＳ Ｐゴシック" pitchFamily="34" charset="-128"/>
                <a:cs typeface="+mn-cs"/>
              </a:rPr>
              <a:t>If you are returning to complete an incomplete occurrence select the “Open incomplete files option</a:t>
            </a:r>
          </a:p>
        </p:txBody>
      </p:sp>
      <p:sp>
        <p:nvSpPr>
          <p:cNvPr id="9" name="Title 1"/>
          <p:cNvSpPr txBox="1">
            <a:spLocks/>
          </p:cNvSpPr>
          <p:nvPr/>
        </p:nvSpPr>
        <p:spPr>
          <a:xfrm>
            <a:off x="0" y="0"/>
            <a:ext cx="9144000" cy="762000"/>
          </a:xfrm>
          <a:prstGeom prst="rect">
            <a:avLst/>
          </a:prstGeom>
          <a:solidFill>
            <a:srgbClr val="002060"/>
          </a:solidFill>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itchFamily="-109" charset="0"/>
                <a:ea typeface="MS PGothic" pitchFamily="34" charset="-128"/>
                <a:cs typeface="ＭＳ Ｐゴシック" pitchFamily="-109" charset="-128"/>
              </a:rPr>
              <a:t>Creating an Occurrence Report</a:t>
            </a:r>
          </a:p>
        </p:txBody>
      </p:sp>
      <p:sp>
        <p:nvSpPr>
          <p:cNvPr id="7" name="TextBox 6">
            <a:extLst>
              <a:ext uri="{FF2B5EF4-FFF2-40B4-BE49-F238E27FC236}">
                <a16:creationId xmlns:a16="http://schemas.microsoft.com/office/drawing/2014/main" id="{FBFE743A-5B66-4073-B318-62BAD7B5FFEE}"/>
              </a:ext>
            </a:extLst>
          </p:cNvPr>
          <p:cNvSpPr txBox="1"/>
          <p:nvPr/>
        </p:nvSpPr>
        <p:spPr>
          <a:xfrm>
            <a:off x="484239" y="845403"/>
            <a:ext cx="83058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3672"/>
                </a:solidFill>
                <a:effectLst/>
                <a:uLnTx/>
                <a:uFillTx/>
                <a:latin typeface="Arial" pitchFamily="34" charset="0"/>
                <a:ea typeface="ＭＳ Ｐゴシック" pitchFamily="34" charset="-128"/>
                <a:cs typeface="Arial" panose="020B0604020202020204" pitchFamily="34" charset="0"/>
              </a:rPr>
              <a:t>After logging in, you can select the type of occurrence you would like to report by choosing the corresponding icon.</a:t>
            </a:r>
          </a:p>
        </p:txBody>
      </p:sp>
      <p:pic>
        <p:nvPicPr>
          <p:cNvPr id="5" name="Picture 4">
            <a:extLst>
              <a:ext uri="{FF2B5EF4-FFF2-40B4-BE49-F238E27FC236}">
                <a16:creationId xmlns:a16="http://schemas.microsoft.com/office/drawing/2014/main" id="{5AE8EE36-A6A0-4B4E-962D-05E6CDE712C2}"/>
              </a:ext>
            </a:extLst>
          </p:cNvPr>
          <p:cNvPicPr>
            <a:picLocks noChangeAspect="1"/>
          </p:cNvPicPr>
          <p:nvPr/>
        </p:nvPicPr>
        <p:blipFill>
          <a:blip r:embed="rId3"/>
          <a:stretch>
            <a:fillRect/>
          </a:stretch>
        </p:blipFill>
        <p:spPr>
          <a:xfrm>
            <a:off x="0" y="1689183"/>
            <a:ext cx="9144000" cy="5168817"/>
          </a:xfrm>
          <a:prstGeom prst="rect">
            <a:avLst/>
          </a:prstGeom>
        </p:spPr>
      </p:pic>
    </p:spTree>
    <p:extLst>
      <p:ext uri="{BB962C8B-B14F-4D97-AF65-F5344CB8AC3E}">
        <p14:creationId xmlns:p14="http://schemas.microsoft.com/office/powerpoint/2010/main" val="2095288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A866C8-72A9-440E-83DF-900BB7CD0493}"/>
              </a:ext>
            </a:extLst>
          </p:cNvPr>
          <p:cNvPicPr>
            <a:picLocks noChangeAspect="1"/>
          </p:cNvPicPr>
          <p:nvPr/>
        </p:nvPicPr>
        <p:blipFill>
          <a:blip r:embed="rId3"/>
          <a:stretch>
            <a:fillRect/>
          </a:stretch>
        </p:blipFill>
        <p:spPr>
          <a:xfrm>
            <a:off x="0" y="927183"/>
            <a:ext cx="9144000" cy="5168817"/>
          </a:xfrm>
          <a:prstGeom prst="rect">
            <a:avLst/>
          </a:prstGeom>
        </p:spPr>
      </p:pic>
      <p:sp>
        <p:nvSpPr>
          <p:cNvPr id="9" name="Title 1"/>
          <p:cNvSpPr txBox="1">
            <a:spLocks/>
          </p:cNvSpPr>
          <p:nvPr/>
        </p:nvSpPr>
        <p:spPr>
          <a:xfrm>
            <a:off x="0" y="0"/>
            <a:ext cx="9144000" cy="762000"/>
          </a:xfrm>
          <a:prstGeom prst="rect">
            <a:avLst/>
          </a:prstGeom>
          <a:solidFill>
            <a:srgbClr val="002060"/>
          </a:solidFill>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itchFamily="-109" charset="0"/>
                <a:ea typeface="MS PGothic" pitchFamily="34" charset="-128"/>
                <a:cs typeface="ＭＳ Ｐゴシック" pitchFamily="-109" charset="-128"/>
              </a:rPr>
              <a:t>Creating an Occurrence Report</a:t>
            </a:r>
          </a:p>
        </p:txBody>
      </p:sp>
      <p:sp>
        <p:nvSpPr>
          <p:cNvPr id="7" name="Rectangle 6"/>
          <p:cNvSpPr/>
          <p:nvPr/>
        </p:nvSpPr>
        <p:spPr>
          <a:xfrm>
            <a:off x="381000" y="1728695"/>
            <a:ext cx="1905000" cy="923925"/>
          </a:xfrm>
          <a:prstGeom prst="rect">
            <a:avLst/>
          </a:prstGeom>
          <a:noFill/>
          <a:ln w="412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Speech Bubble: Rectangle with Corners Rounded 1">
            <a:extLst>
              <a:ext uri="{FF2B5EF4-FFF2-40B4-BE49-F238E27FC236}">
                <a16:creationId xmlns:a16="http://schemas.microsoft.com/office/drawing/2014/main" id="{95BB80CF-2EFB-4F41-8712-5F8A5D301E47}"/>
              </a:ext>
            </a:extLst>
          </p:cNvPr>
          <p:cNvSpPr/>
          <p:nvPr/>
        </p:nvSpPr>
        <p:spPr>
          <a:xfrm>
            <a:off x="533400" y="2927350"/>
            <a:ext cx="1905000" cy="2330450"/>
          </a:xfrm>
          <a:prstGeom prst="wedgeRoundRectCallout">
            <a:avLst>
              <a:gd name="adj1" fmla="val -24962"/>
              <a:gd name="adj2" fmla="val -68021"/>
              <a:gd name="adj3" fmla="val 16667"/>
            </a:avLst>
          </a:prstGeom>
          <a:solidFill>
            <a:schemeClr val="bg1"/>
          </a:solidFill>
          <a:ln>
            <a:solidFill>
              <a:srgbClr val="0D367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D3672"/>
                </a:solidFill>
                <a:effectLst/>
                <a:uLnTx/>
                <a:uFillTx/>
                <a:latin typeface="Arial"/>
                <a:ea typeface="+mn-ea"/>
                <a:cs typeface="+mn-cs"/>
              </a:rPr>
              <a:t>You can use the Find a Form search box to search for a general occurrence type or you can scroll through the icon wall to find the type. </a:t>
            </a:r>
            <a:r>
              <a:rPr kumimoji="0" lang="en-US" altLang="en-US" sz="1400" b="1" i="0" u="none" strike="noStrike" kern="1200" cap="none" spc="0" normalizeH="0" baseline="0" noProof="0" dirty="0">
                <a:ln>
                  <a:noFill/>
                </a:ln>
                <a:solidFill>
                  <a:srgbClr val="0D3672"/>
                </a:solidFill>
                <a:effectLst/>
                <a:uLnTx/>
                <a:uFillTx/>
                <a:latin typeface="Arial"/>
                <a:ea typeface="+mn-ea"/>
                <a:cs typeface="+mn-cs"/>
              </a:rPr>
              <a:t>Click on the icon to begin the submission form.</a:t>
            </a:r>
          </a:p>
        </p:txBody>
      </p:sp>
    </p:spTree>
    <p:extLst>
      <p:ext uri="{BB962C8B-B14F-4D97-AF65-F5344CB8AC3E}">
        <p14:creationId xmlns:p14="http://schemas.microsoft.com/office/powerpoint/2010/main" val="2863818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8"/>
          <p:cNvPicPr>
            <a:picLocks noChangeAspect="1" noChangeArrowheads="1"/>
          </p:cNvPicPr>
          <p:nvPr/>
        </p:nvPicPr>
        <p:blipFill>
          <a:blip r:embed="rId3"/>
          <a:srcRect/>
          <a:stretch>
            <a:fillRect/>
          </a:stretch>
        </p:blipFill>
        <p:spPr bwMode="auto">
          <a:xfrm>
            <a:off x="214312" y="1447800"/>
            <a:ext cx="8715375" cy="5122862"/>
          </a:xfrm>
          <a:prstGeom prst="rect">
            <a:avLst/>
          </a:prstGeom>
          <a:noFill/>
          <a:ln w="9525">
            <a:solidFill>
              <a:schemeClr val="tx1"/>
            </a:solidFill>
            <a:miter lim="800000"/>
            <a:headEnd/>
            <a:tailEnd/>
          </a:ln>
        </p:spPr>
      </p:pic>
      <p:sp>
        <p:nvSpPr>
          <p:cNvPr id="8" name="Title 1"/>
          <p:cNvSpPr txBox="1">
            <a:spLocks/>
          </p:cNvSpPr>
          <p:nvPr/>
        </p:nvSpPr>
        <p:spPr>
          <a:xfrm>
            <a:off x="0" y="0"/>
            <a:ext cx="9144000" cy="762000"/>
          </a:xfrm>
          <a:prstGeom prst="rect">
            <a:avLst/>
          </a:prstGeom>
          <a:solidFill>
            <a:srgbClr val="002060"/>
          </a:solidFill>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itchFamily="-109" charset="0"/>
                <a:ea typeface="MS PGothic" pitchFamily="34" charset="-128"/>
                <a:cs typeface="ＭＳ Ｐゴシック" pitchFamily="-109" charset="-128"/>
              </a:rPr>
              <a:t>Creating an Occurrence Report</a:t>
            </a:r>
          </a:p>
        </p:txBody>
      </p:sp>
      <p:sp>
        <p:nvSpPr>
          <p:cNvPr id="10" name="Rounded Rectangular Callout 9"/>
          <p:cNvSpPr/>
          <p:nvPr/>
        </p:nvSpPr>
        <p:spPr>
          <a:xfrm>
            <a:off x="6172200" y="3141771"/>
            <a:ext cx="2438400" cy="914400"/>
          </a:xfrm>
          <a:prstGeom prst="wedgeRoundRectCallout">
            <a:avLst>
              <a:gd name="adj1" fmla="val 47347"/>
              <a:gd name="adj2" fmla="val 94371"/>
              <a:gd name="adj3" fmla="val 16667"/>
            </a:avLst>
          </a:prstGeom>
          <a:ln w="12700">
            <a:solidFill>
              <a:srgbClr val="0D3672"/>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D3672"/>
                </a:solidFill>
                <a:effectLst/>
                <a:uLnTx/>
                <a:uFillTx/>
                <a:latin typeface="Arial"/>
                <a:ea typeface="+mn-ea"/>
                <a:cs typeface="+mn-cs"/>
              </a:rPr>
              <a:t>Click the drop down list to select an option</a:t>
            </a:r>
          </a:p>
        </p:txBody>
      </p:sp>
      <p:sp>
        <p:nvSpPr>
          <p:cNvPr id="11" name="Rounded Rectangular Callout 10"/>
          <p:cNvSpPr/>
          <p:nvPr/>
        </p:nvSpPr>
        <p:spPr>
          <a:xfrm>
            <a:off x="2362200" y="5981700"/>
            <a:ext cx="2590800" cy="685800"/>
          </a:xfrm>
          <a:prstGeom prst="wedgeRoundRectCallout">
            <a:avLst>
              <a:gd name="adj1" fmla="val 44529"/>
              <a:gd name="adj2" fmla="val -96106"/>
              <a:gd name="adj3" fmla="val 16667"/>
            </a:avLst>
          </a:prstGeom>
          <a:ln w="12700">
            <a:solidFill>
              <a:srgbClr val="0D3672"/>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D3672"/>
                </a:solidFill>
                <a:effectLst/>
                <a:uLnTx/>
                <a:uFillTx/>
                <a:latin typeface="Arial"/>
                <a:ea typeface="+mn-ea"/>
                <a:cs typeface="+mn-cs"/>
              </a:rPr>
              <a:t>Green asterisks indicate required fields</a:t>
            </a:r>
          </a:p>
        </p:txBody>
      </p:sp>
      <p:sp>
        <p:nvSpPr>
          <p:cNvPr id="6" name="TextBox 5">
            <a:extLst>
              <a:ext uri="{FF2B5EF4-FFF2-40B4-BE49-F238E27FC236}">
                <a16:creationId xmlns:a16="http://schemas.microsoft.com/office/drawing/2014/main" id="{A18CD75A-D73D-4352-938A-2070744B1B62}"/>
              </a:ext>
            </a:extLst>
          </p:cNvPr>
          <p:cNvSpPr txBox="1"/>
          <p:nvPr/>
        </p:nvSpPr>
        <p:spPr>
          <a:xfrm>
            <a:off x="484239" y="762000"/>
            <a:ext cx="8305800" cy="646331"/>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D3672"/>
                </a:solidFill>
                <a:effectLst/>
                <a:uLnTx/>
                <a:uFillTx/>
                <a:latin typeface="Arial" pitchFamily="34" charset="0"/>
                <a:ea typeface="ＭＳ Ｐゴシック" pitchFamily="34" charset="-128"/>
                <a:cs typeface="+mn-cs"/>
              </a:rPr>
              <a:t>When creating a new occurrence report the first step will be to complete the general occurrence information. </a:t>
            </a:r>
          </a:p>
        </p:txBody>
      </p:sp>
      <p:sp>
        <p:nvSpPr>
          <p:cNvPr id="7" name="Rounded Rectangular Callout 10">
            <a:extLst>
              <a:ext uri="{FF2B5EF4-FFF2-40B4-BE49-F238E27FC236}">
                <a16:creationId xmlns:a16="http://schemas.microsoft.com/office/drawing/2014/main" id="{9D087932-30A3-492C-87B6-B478B701D865}"/>
              </a:ext>
            </a:extLst>
          </p:cNvPr>
          <p:cNvSpPr/>
          <p:nvPr/>
        </p:nvSpPr>
        <p:spPr>
          <a:xfrm>
            <a:off x="304800" y="5180012"/>
            <a:ext cx="2590800" cy="685800"/>
          </a:xfrm>
          <a:prstGeom prst="wedgeRoundRectCallout">
            <a:avLst>
              <a:gd name="adj1" fmla="val -23118"/>
              <a:gd name="adj2" fmla="val -98884"/>
              <a:gd name="adj3" fmla="val 16667"/>
            </a:avLst>
          </a:prstGeom>
          <a:ln w="12700">
            <a:solidFill>
              <a:srgbClr val="0D3672"/>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D3672"/>
                </a:solidFill>
                <a:effectLst/>
                <a:uLnTx/>
                <a:uFillTx/>
                <a:latin typeface="Arial"/>
                <a:ea typeface="+mn-ea"/>
                <a:cs typeface="+mn-cs"/>
              </a:rPr>
              <a:t>A status tracker on the left side shows how many total and mandatory fields are left</a:t>
            </a:r>
            <a:endParaRPr kumimoji="0" lang="en-US" sz="1400" b="0" i="0" u="none" strike="noStrike" kern="1200" cap="none" spc="0" normalizeH="0" baseline="0" noProof="0" dirty="0">
              <a:ln>
                <a:noFill/>
              </a:ln>
              <a:solidFill>
                <a:srgbClr val="0D3672"/>
              </a:solidFill>
              <a:effectLst/>
              <a:uLnTx/>
              <a:uFillTx/>
              <a:latin typeface="Arial"/>
              <a:ea typeface="+mn-ea"/>
              <a:cs typeface="+mn-cs"/>
            </a:endParaRPr>
          </a:p>
        </p:txBody>
      </p:sp>
    </p:spTree>
    <p:extLst>
      <p:ext uri="{BB962C8B-B14F-4D97-AF65-F5344CB8AC3E}">
        <p14:creationId xmlns:p14="http://schemas.microsoft.com/office/powerpoint/2010/main" val="917246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7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700"/>
                            </p:stCondLst>
                            <p:childTnLst>
                              <p:par>
                                <p:cTn id="8" presetID="1" presetClass="entr" presetSubtype="0" fill="hold" nodeType="afterEffect">
                                  <p:stCondLst>
                                    <p:cond delay="7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1400"/>
                            </p:stCondLst>
                            <p:childTnLst>
                              <p:par>
                                <p:cTn id="11" presetID="1" presetClass="entr" presetSubtype="0" fill="hold" nodeType="afterEffect">
                                  <p:stCondLst>
                                    <p:cond delay="7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2" name="Picture 11"/>
          <p:cNvPicPr>
            <a:picLocks noChangeAspect="1" noChangeArrowheads="1"/>
          </p:cNvPicPr>
          <p:nvPr/>
        </p:nvPicPr>
        <p:blipFill rotWithShape="1">
          <a:blip r:embed="rId3"/>
          <a:srcRect b="7584"/>
          <a:stretch/>
        </p:blipFill>
        <p:spPr bwMode="auto">
          <a:xfrm>
            <a:off x="295275" y="1485900"/>
            <a:ext cx="8610600" cy="5222875"/>
          </a:xfrm>
          <a:prstGeom prst="rect">
            <a:avLst/>
          </a:prstGeom>
          <a:noFill/>
          <a:ln w="9525">
            <a:noFill/>
            <a:miter lim="800000"/>
            <a:headEnd/>
            <a:tailEnd/>
          </a:ln>
        </p:spPr>
      </p:pic>
      <p:sp>
        <p:nvSpPr>
          <p:cNvPr id="13" name="Title 1"/>
          <p:cNvSpPr txBox="1">
            <a:spLocks/>
          </p:cNvSpPr>
          <p:nvPr/>
        </p:nvSpPr>
        <p:spPr>
          <a:xfrm>
            <a:off x="0" y="0"/>
            <a:ext cx="9144000" cy="762000"/>
          </a:xfrm>
          <a:prstGeom prst="rect">
            <a:avLst/>
          </a:prstGeom>
          <a:solidFill>
            <a:srgbClr val="002060"/>
          </a:solidFill>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itchFamily="-109" charset="0"/>
                <a:ea typeface="MS PGothic" pitchFamily="34" charset="-128"/>
                <a:cs typeface="ＭＳ Ｐゴシック" pitchFamily="-109" charset="-128"/>
              </a:rPr>
              <a:t>Creating an Occurrence Report</a:t>
            </a:r>
          </a:p>
        </p:txBody>
      </p:sp>
      <p:sp>
        <p:nvSpPr>
          <p:cNvPr id="17" name="Rectangle 16"/>
          <p:cNvSpPr/>
          <p:nvPr/>
        </p:nvSpPr>
        <p:spPr>
          <a:xfrm>
            <a:off x="609600" y="5854019"/>
            <a:ext cx="2743200" cy="676275"/>
          </a:xfrm>
          <a:prstGeom prst="rect">
            <a:avLst/>
          </a:prstGeom>
          <a:ln>
            <a:solidFill>
              <a:srgbClr val="0D3672"/>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D3672"/>
                </a:solidFill>
                <a:effectLst/>
                <a:uLnTx/>
                <a:uFillTx/>
                <a:latin typeface="Arial"/>
                <a:ea typeface="+mn-ea"/>
                <a:cs typeface="+mn-cs"/>
              </a:rPr>
              <a:t>Green asterisks indicate required fields</a:t>
            </a:r>
          </a:p>
        </p:txBody>
      </p:sp>
      <p:sp>
        <p:nvSpPr>
          <p:cNvPr id="2" name="Rectangle 1">
            <a:extLst>
              <a:ext uri="{FF2B5EF4-FFF2-40B4-BE49-F238E27FC236}">
                <a16:creationId xmlns:a16="http://schemas.microsoft.com/office/drawing/2014/main" id="{AA57E4A8-22B9-4D29-8433-89B31E11D313}"/>
              </a:ext>
            </a:extLst>
          </p:cNvPr>
          <p:cNvSpPr/>
          <p:nvPr/>
        </p:nvSpPr>
        <p:spPr>
          <a:xfrm>
            <a:off x="4495800" y="2819400"/>
            <a:ext cx="533400" cy="3048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F21FE4C4-DDF9-4BEA-83D2-62ADF99D0ACE}"/>
              </a:ext>
            </a:extLst>
          </p:cNvPr>
          <p:cNvSpPr txBox="1"/>
          <p:nvPr/>
        </p:nvSpPr>
        <p:spPr>
          <a:xfrm>
            <a:off x="484239" y="762000"/>
            <a:ext cx="8305800" cy="646331"/>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D3672"/>
                </a:solidFill>
                <a:effectLst/>
                <a:uLnTx/>
                <a:uFillTx/>
                <a:latin typeface="Arial" pitchFamily="34" charset="0"/>
                <a:ea typeface="ＭＳ Ｐゴシック" pitchFamily="34" charset="-128"/>
                <a:cs typeface="+mn-cs"/>
              </a:rPr>
              <a:t>The next step is entering information regarding the person affected by the incident that you are reporting. </a:t>
            </a:r>
          </a:p>
        </p:txBody>
      </p:sp>
      <p:sp>
        <p:nvSpPr>
          <p:cNvPr id="14" name="Rounded Rectangular Callout 13"/>
          <p:cNvSpPr/>
          <p:nvPr/>
        </p:nvSpPr>
        <p:spPr>
          <a:xfrm>
            <a:off x="2124075" y="3581400"/>
            <a:ext cx="2362200" cy="720726"/>
          </a:xfrm>
          <a:prstGeom prst="wedgeRoundRectCallout">
            <a:avLst>
              <a:gd name="adj1" fmla="val 55226"/>
              <a:gd name="adj2" fmla="val -120753"/>
              <a:gd name="adj3" fmla="val 16667"/>
            </a:avLst>
          </a:prstGeom>
          <a:ln w="12700">
            <a:solidFill>
              <a:srgbClr val="0D3672"/>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D3672"/>
                </a:solidFill>
                <a:effectLst/>
                <a:uLnTx/>
                <a:uFillTx/>
                <a:latin typeface="Arial"/>
                <a:ea typeface="+mn-ea"/>
                <a:cs typeface="+mn-cs"/>
              </a:rPr>
              <a:t>You can enter the demographics information manually…</a:t>
            </a:r>
          </a:p>
        </p:txBody>
      </p:sp>
      <p:sp>
        <p:nvSpPr>
          <p:cNvPr id="15" name="Rounded Rectangular Callout 14"/>
          <p:cNvSpPr/>
          <p:nvPr/>
        </p:nvSpPr>
        <p:spPr>
          <a:xfrm>
            <a:off x="6324599" y="1598830"/>
            <a:ext cx="2581275" cy="1601569"/>
          </a:xfrm>
          <a:prstGeom prst="wedgeRoundRectCallout">
            <a:avLst>
              <a:gd name="adj1" fmla="val -100890"/>
              <a:gd name="adj2" fmla="val 34778"/>
              <a:gd name="adj3" fmla="val 16667"/>
            </a:avLst>
          </a:prstGeom>
          <a:ln w="12700">
            <a:solidFill>
              <a:srgbClr val="0D3672"/>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D3672"/>
                </a:solidFill>
                <a:effectLst/>
                <a:uLnTx/>
                <a:uFillTx/>
                <a:latin typeface="Arial"/>
                <a:ea typeface="+mn-ea"/>
                <a:cs typeface="+mn-cs"/>
              </a:rPr>
              <a:t>… or you can search for the person in the patient look-up which will automatically populate their demographic information.</a:t>
            </a:r>
          </a:p>
        </p:txBody>
      </p:sp>
    </p:spTree>
    <p:extLst>
      <p:ext uri="{BB962C8B-B14F-4D97-AF65-F5344CB8AC3E}">
        <p14:creationId xmlns:p14="http://schemas.microsoft.com/office/powerpoint/2010/main" val="337466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3C2F-E072-4904-8B11-C9FCB415C2C2}"/>
              </a:ext>
            </a:extLst>
          </p:cNvPr>
          <p:cNvSpPr>
            <a:spLocks noGrp="1"/>
          </p:cNvSpPr>
          <p:nvPr>
            <p:ph type="title"/>
          </p:nvPr>
        </p:nvSpPr>
        <p:spPr>
          <a:xfrm>
            <a:off x="0" y="9943"/>
            <a:ext cx="9144000" cy="828257"/>
          </a:xfrm>
          <a:solidFill>
            <a:srgbClr val="002060"/>
          </a:solidFill>
        </p:spPr>
        <p:txBody>
          <a:bodyPr anchor="ctr"/>
          <a:lstStyle/>
          <a:p>
            <a:pPr algn="ctr" eaLnBrk="1" hangingPunct="1"/>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rPr>
              <a:t>Building a Patient Safety Culture</a:t>
            </a:r>
          </a:p>
        </p:txBody>
      </p:sp>
      <p:sp>
        <p:nvSpPr>
          <p:cNvPr id="3" name="Text Placeholder 2">
            <a:extLst>
              <a:ext uri="{FF2B5EF4-FFF2-40B4-BE49-F238E27FC236}">
                <a16:creationId xmlns:a16="http://schemas.microsoft.com/office/drawing/2014/main" id="{EC719651-315C-4B7D-BFC7-866BC2C5A677}"/>
              </a:ext>
            </a:extLst>
          </p:cNvPr>
          <p:cNvSpPr>
            <a:spLocks noGrp="1"/>
          </p:cNvSpPr>
          <p:nvPr>
            <p:ph type="body" idx="1"/>
          </p:nvPr>
        </p:nvSpPr>
        <p:spPr>
          <a:xfrm>
            <a:off x="457200" y="1535113"/>
            <a:ext cx="4040188" cy="639762"/>
          </a:xfrm>
        </p:spPr>
        <p:txBody>
          <a:bodyPr/>
          <a:lstStyle/>
          <a:p>
            <a:r>
              <a:rPr lang="en-US" u="sng" dirty="0"/>
              <a:t>What is a Safety Culture?</a:t>
            </a:r>
          </a:p>
        </p:txBody>
      </p:sp>
      <p:sp>
        <p:nvSpPr>
          <p:cNvPr id="4" name="Content Placeholder 3">
            <a:extLst>
              <a:ext uri="{FF2B5EF4-FFF2-40B4-BE49-F238E27FC236}">
                <a16:creationId xmlns:a16="http://schemas.microsoft.com/office/drawing/2014/main" id="{A385857F-D721-4D0E-BC20-CA45EFD478DC}"/>
              </a:ext>
            </a:extLst>
          </p:cNvPr>
          <p:cNvSpPr>
            <a:spLocks noGrp="1"/>
          </p:cNvSpPr>
          <p:nvPr>
            <p:ph sz="half" idx="2"/>
          </p:nvPr>
        </p:nvSpPr>
        <p:spPr>
          <a:xfrm>
            <a:off x="457200" y="2174875"/>
            <a:ext cx="4040188" cy="3951288"/>
          </a:xfrm>
        </p:spPr>
        <p:txBody>
          <a:bodyPr>
            <a:normAutofit fontScale="92500" lnSpcReduction="20000"/>
          </a:bodyPr>
          <a:lstStyle/>
          <a:p>
            <a:pPr>
              <a:spcAft>
                <a:spcPts val="600"/>
              </a:spcAft>
            </a:pPr>
            <a:r>
              <a:rPr lang="en-US" sz="2175" dirty="0"/>
              <a:t>A culture that maintains a commitment to safety at all levels of the organization - from front-line staff to providers and managers and executives.</a:t>
            </a:r>
          </a:p>
          <a:p>
            <a:r>
              <a:rPr lang="en-US" sz="2175" dirty="0"/>
              <a:t>Ochsner is building a culture of safety to help prevent and reduce errors to continually improve the overall quality of the health care we provide.</a:t>
            </a:r>
          </a:p>
          <a:p>
            <a:endParaRPr lang="en-US" dirty="0"/>
          </a:p>
        </p:txBody>
      </p:sp>
      <p:sp>
        <p:nvSpPr>
          <p:cNvPr id="5" name="Text Placeholder 4">
            <a:extLst>
              <a:ext uri="{FF2B5EF4-FFF2-40B4-BE49-F238E27FC236}">
                <a16:creationId xmlns:a16="http://schemas.microsoft.com/office/drawing/2014/main" id="{E10C1FF6-3A2F-4E86-AC61-EE1CD2D10B16}"/>
              </a:ext>
            </a:extLst>
          </p:cNvPr>
          <p:cNvSpPr>
            <a:spLocks noGrp="1"/>
          </p:cNvSpPr>
          <p:nvPr>
            <p:ph type="body" sz="quarter" idx="3"/>
          </p:nvPr>
        </p:nvSpPr>
        <p:spPr>
          <a:xfrm>
            <a:off x="4645025" y="1535113"/>
            <a:ext cx="4041775" cy="639762"/>
          </a:xfrm>
        </p:spPr>
        <p:txBody>
          <a:bodyPr/>
          <a:lstStyle/>
          <a:p>
            <a:r>
              <a:rPr lang="en-US" u="sng" dirty="0"/>
              <a:t>In a Culture of Safety:</a:t>
            </a:r>
          </a:p>
        </p:txBody>
      </p:sp>
      <p:sp>
        <p:nvSpPr>
          <p:cNvPr id="6" name="Content Placeholder 5">
            <a:extLst>
              <a:ext uri="{FF2B5EF4-FFF2-40B4-BE49-F238E27FC236}">
                <a16:creationId xmlns:a16="http://schemas.microsoft.com/office/drawing/2014/main" id="{44569E5C-1123-4CB2-BC7E-8A914E2EBED4}"/>
              </a:ext>
            </a:extLst>
          </p:cNvPr>
          <p:cNvSpPr>
            <a:spLocks noGrp="1"/>
          </p:cNvSpPr>
          <p:nvPr>
            <p:ph sz="quarter" idx="4"/>
          </p:nvPr>
        </p:nvSpPr>
        <p:spPr>
          <a:xfrm>
            <a:off x="4645025" y="2174875"/>
            <a:ext cx="4041775" cy="3951288"/>
          </a:xfrm>
        </p:spPr>
        <p:txBody>
          <a:bodyPr>
            <a:normAutofit fontScale="92500" lnSpcReduction="20000"/>
          </a:bodyPr>
          <a:lstStyle/>
          <a:p>
            <a:r>
              <a:rPr lang="en-US" sz="1950" dirty="0"/>
              <a:t>Staff and leaders value transparency.</a:t>
            </a:r>
          </a:p>
          <a:p>
            <a:r>
              <a:rPr lang="en-US" sz="1950" dirty="0"/>
              <a:t>Staff and leaders know that humans will make mistakes and systems can fail. The focus is on systems improvement, not individual blame.</a:t>
            </a:r>
          </a:p>
          <a:p>
            <a:r>
              <a:rPr lang="en-US" sz="1950" dirty="0"/>
              <a:t>Staff want to report errors to learn from mistakes and improve system flaws that contribute to or enable patient safety events.</a:t>
            </a:r>
          </a:p>
          <a:p>
            <a:r>
              <a:rPr lang="en-US" sz="1950" dirty="0"/>
              <a:t>Staff know their leaders will focus not on blaming people involved in errors but on the systems issues that contributed to or enabled the patient safety event.</a:t>
            </a:r>
          </a:p>
          <a:p>
            <a:endParaRPr lang="en-US" dirty="0"/>
          </a:p>
        </p:txBody>
      </p:sp>
    </p:spTree>
    <p:extLst>
      <p:ext uri="{BB962C8B-B14F-4D97-AF65-F5344CB8AC3E}">
        <p14:creationId xmlns:p14="http://schemas.microsoft.com/office/powerpoint/2010/main" val="362344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053851-DCBC-4CD4-84C7-F843E8DBF83F}"/>
              </a:ext>
            </a:extLst>
          </p:cNvPr>
          <p:cNvPicPr>
            <a:picLocks noChangeAspect="1"/>
          </p:cNvPicPr>
          <p:nvPr/>
        </p:nvPicPr>
        <p:blipFill>
          <a:blip r:embed="rId3"/>
          <a:stretch>
            <a:fillRect/>
          </a:stretch>
        </p:blipFill>
        <p:spPr>
          <a:xfrm>
            <a:off x="19050" y="1475601"/>
            <a:ext cx="9144000" cy="5204408"/>
          </a:xfrm>
          <a:prstGeom prst="rect">
            <a:avLst/>
          </a:prstGeom>
        </p:spPr>
      </p:pic>
      <p:sp>
        <p:nvSpPr>
          <p:cNvPr id="7" name="Title 1"/>
          <p:cNvSpPr txBox="1">
            <a:spLocks/>
          </p:cNvSpPr>
          <p:nvPr/>
        </p:nvSpPr>
        <p:spPr>
          <a:xfrm>
            <a:off x="0" y="0"/>
            <a:ext cx="9144000" cy="762000"/>
          </a:xfrm>
          <a:prstGeom prst="rect">
            <a:avLst/>
          </a:prstGeom>
          <a:solidFill>
            <a:srgbClr val="002060"/>
          </a:solidFill>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itchFamily="-109" charset="0"/>
                <a:ea typeface="MS PGothic" pitchFamily="34" charset="-128"/>
                <a:cs typeface="ＭＳ Ｐゴシック" pitchFamily="-109" charset="-128"/>
              </a:rPr>
              <a:t>Creating an Occurrence Report</a:t>
            </a:r>
          </a:p>
        </p:txBody>
      </p:sp>
      <p:sp>
        <p:nvSpPr>
          <p:cNvPr id="9" name="Rounded Rectangular Callout 8"/>
          <p:cNvSpPr/>
          <p:nvPr/>
        </p:nvSpPr>
        <p:spPr>
          <a:xfrm>
            <a:off x="6400800" y="1981200"/>
            <a:ext cx="2057400" cy="914400"/>
          </a:xfrm>
          <a:prstGeom prst="wedgeRoundRectCallout">
            <a:avLst>
              <a:gd name="adj1" fmla="val 23480"/>
              <a:gd name="adj2" fmla="val 123413"/>
              <a:gd name="adj3" fmla="val 16667"/>
            </a:avLst>
          </a:prstGeom>
          <a:ln w="12700">
            <a:solidFill>
              <a:srgbClr val="0D3672"/>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D3672"/>
                </a:solidFill>
                <a:effectLst/>
                <a:uLnTx/>
                <a:uFillTx/>
                <a:latin typeface="Arial"/>
                <a:ea typeface="+mn-ea"/>
                <a:cs typeface="+mn-cs"/>
              </a:rPr>
              <a:t>Click the drop down arrow to select options</a:t>
            </a:r>
          </a:p>
        </p:txBody>
      </p:sp>
      <p:sp>
        <p:nvSpPr>
          <p:cNvPr id="10" name="Rectangle 9"/>
          <p:cNvSpPr/>
          <p:nvPr/>
        </p:nvSpPr>
        <p:spPr>
          <a:xfrm>
            <a:off x="5905500" y="6002338"/>
            <a:ext cx="3048000" cy="812800"/>
          </a:xfrm>
          <a:prstGeom prst="rect">
            <a:avLst/>
          </a:prstGeom>
          <a:ln>
            <a:solidFill>
              <a:srgbClr val="0D3672"/>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D3672"/>
                </a:solidFill>
                <a:effectLst/>
                <a:uLnTx/>
                <a:uFillTx/>
                <a:latin typeface="Arial"/>
                <a:ea typeface="+mn-ea"/>
                <a:cs typeface="+mn-cs"/>
              </a:rPr>
              <a:t>Green asterisks indicate required fields</a:t>
            </a:r>
          </a:p>
        </p:txBody>
      </p:sp>
      <p:sp>
        <p:nvSpPr>
          <p:cNvPr id="2" name="Rectangle 1">
            <a:extLst>
              <a:ext uri="{FF2B5EF4-FFF2-40B4-BE49-F238E27FC236}">
                <a16:creationId xmlns:a16="http://schemas.microsoft.com/office/drawing/2014/main" id="{32A39FC6-434B-4421-8964-C0F00D35D9D3}"/>
              </a:ext>
            </a:extLst>
          </p:cNvPr>
          <p:cNvSpPr/>
          <p:nvPr/>
        </p:nvSpPr>
        <p:spPr>
          <a:xfrm>
            <a:off x="533400" y="829270"/>
            <a:ext cx="8229600" cy="646331"/>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D3672"/>
                </a:solidFill>
                <a:effectLst/>
                <a:uLnTx/>
                <a:uFillTx/>
                <a:latin typeface="Arial" pitchFamily="34" charset="0"/>
                <a:ea typeface="ＭＳ Ｐゴシック" pitchFamily="34" charset="-128"/>
                <a:cs typeface="+mn-cs"/>
              </a:rPr>
              <a:t>Next you will enter the event details. This includes the date and time of the event as well as the site and department of </a:t>
            </a:r>
            <a:r>
              <a:rPr kumimoji="0" lang="en-US" altLang="en-US" sz="1800" b="1" i="1" u="none" strike="noStrike" kern="1200" cap="none" spc="0" normalizeH="0" baseline="0" noProof="0" dirty="0">
                <a:ln>
                  <a:noFill/>
                </a:ln>
                <a:solidFill>
                  <a:srgbClr val="0D3672"/>
                </a:solidFill>
                <a:effectLst/>
                <a:uLnTx/>
                <a:uFillTx/>
                <a:latin typeface="Arial" pitchFamily="34" charset="0"/>
                <a:ea typeface="ＭＳ Ｐゴシック" pitchFamily="34" charset="-128"/>
                <a:cs typeface="+mn-cs"/>
              </a:rPr>
              <a:t>where the event happened</a:t>
            </a:r>
            <a:r>
              <a:rPr kumimoji="0" lang="en-US" altLang="en-US" sz="1800" b="0" i="1" u="none" strike="noStrike" kern="1200" cap="none" spc="0" normalizeH="0" baseline="0" noProof="0" dirty="0">
                <a:ln>
                  <a:noFill/>
                </a:ln>
                <a:solidFill>
                  <a:srgbClr val="0D3672"/>
                </a:solidFill>
                <a:effectLst/>
                <a:uLnTx/>
                <a:uFillTx/>
                <a:latin typeface="Arial" pitchFamily="34" charset="0"/>
                <a:ea typeface="ＭＳ Ｐゴシック" pitchFamily="34" charset="-128"/>
                <a:cs typeface="+mn-cs"/>
              </a:rPr>
              <a:t>. </a:t>
            </a:r>
          </a:p>
        </p:txBody>
      </p:sp>
      <p:sp>
        <p:nvSpPr>
          <p:cNvPr id="4" name="Rectangle 3">
            <a:extLst>
              <a:ext uri="{FF2B5EF4-FFF2-40B4-BE49-F238E27FC236}">
                <a16:creationId xmlns:a16="http://schemas.microsoft.com/office/drawing/2014/main" id="{CE6DFCA0-205C-4B7A-996C-D8093980D8DF}"/>
              </a:ext>
            </a:extLst>
          </p:cNvPr>
          <p:cNvSpPr/>
          <p:nvPr/>
        </p:nvSpPr>
        <p:spPr>
          <a:xfrm>
            <a:off x="8115300" y="1542871"/>
            <a:ext cx="800100" cy="133529"/>
          </a:xfrm>
          <a:prstGeom prst="rect">
            <a:avLst/>
          </a:prstGeom>
          <a:solidFill>
            <a:srgbClr val="333333"/>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8997FBF8-4C94-441A-BB70-6365EA585BA2}"/>
              </a:ext>
            </a:extLst>
          </p:cNvPr>
          <p:cNvSpPr/>
          <p:nvPr/>
        </p:nvSpPr>
        <p:spPr>
          <a:xfrm>
            <a:off x="4343400" y="5638800"/>
            <a:ext cx="800100" cy="133529"/>
          </a:xfrm>
          <a:prstGeom prst="rect">
            <a:avLst/>
          </a:prstGeom>
          <a:solidFill>
            <a:srgbClr val="F8F8F8"/>
          </a:solidFill>
          <a:ln>
            <a:noFill/>
          </a:ln>
          <a:effectLst/>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A0047432-9F42-441F-B235-71401C22C497}"/>
              </a:ext>
            </a:extLst>
          </p:cNvPr>
          <p:cNvSpPr/>
          <p:nvPr/>
        </p:nvSpPr>
        <p:spPr>
          <a:xfrm>
            <a:off x="4343400" y="6002338"/>
            <a:ext cx="800100" cy="133529"/>
          </a:xfrm>
          <a:prstGeom prst="rect">
            <a:avLst/>
          </a:prstGeom>
          <a:solidFill>
            <a:srgbClr val="FFFFFF"/>
          </a:solidFill>
          <a:ln>
            <a:noFill/>
          </a:ln>
          <a:effectLst/>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90411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8"/>
          <p:cNvPicPr>
            <a:picLocks noChangeAspect="1" noChangeArrowheads="1"/>
          </p:cNvPicPr>
          <p:nvPr/>
        </p:nvPicPr>
        <p:blipFill>
          <a:blip r:embed="rId3"/>
          <a:srcRect/>
          <a:stretch>
            <a:fillRect/>
          </a:stretch>
        </p:blipFill>
        <p:spPr bwMode="auto">
          <a:xfrm>
            <a:off x="363538" y="928688"/>
            <a:ext cx="8475662" cy="5548312"/>
          </a:xfrm>
          <a:prstGeom prst="rect">
            <a:avLst/>
          </a:prstGeom>
          <a:noFill/>
          <a:ln w="9525">
            <a:solidFill>
              <a:schemeClr val="tx1"/>
            </a:solidFill>
            <a:miter lim="800000"/>
            <a:headEnd/>
            <a:tailEnd/>
          </a:ln>
        </p:spPr>
      </p:pic>
      <p:sp>
        <p:nvSpPr>
          <p:cNvPr id="4" name="Rounded Rectangular Callout 3"/>
          <p:cNvSpPr/>
          <p:nvPr/>
        </p:nvSpPr>
        <p:spPr>
          <a:xfrm>
            <a:off x="152400" y="1295400"/>
            <a:ext cx="2362200" cy="2518229"/>
          </a:xfrm>
          <a:prstGeom prst="wedgeRoundRectCallout">
            <a:avLst>
              <a:gd name="adj1" fmla="val 143755"/>
              <a:gd name="adj2" fmla="val -6079"/>
              <a:gd name="adj3" fmla="val 16667"/>
            </a:avLst>
          </a:prstGeom>
          <a:ln w="12700">
            <a:solidFill>
              <a:srgbClr val="0D3672"/>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3672"/>
                </a:solidFill>
                <a:effectLst/>
                <a:uLnTx/>
                <a:uFillTx/>
                <a:latin typeface="Arial"/>
                <a:ea typeface="+mn-ea"/>
                <a:cs typeface="+mn-cs"/>
              </a:rPr>
              <a:t>Next, fill in specific incident details and enter a brief description in </a:t>
            </a:r>
            <a:r>
              <a:rPr kumimoji="0" lang="en-US" sz="1800" b="1" i="0" u="none" strike="noStrike" kern="1200" cap="none" spc="0" normalizeH="0" baseline="0" noProof="0" dirty="0">
                <a:ln>
                  <a:noFill/>
                </a:ln>
                <a:solidFill>
                  <a:srgbClr val="0D3672"/>
                </a:solidFill>
                <a:effectLst/>
                <a:uLnTx/>
                <a:uFillTx/>
                <a:latin typeface="Arial"/>
                <a:ea typeface="+mn-ea"/>
                <a:cs typeface="+mn-cs"/>
              </a:rPr>
              <a:t>“Just the facts.” </a:t>
            </a:r>
            <a:r>
              <a:rPr kumimoji="0" lang="en-US" sz="1800" b="0" i="0" u="none" strike="noStrike" kern="1200" cap="none" spc="0" normalizeH="0" baseline="0" noProof="0" dirty="0">
                <a:ln>
                  <a:noFill/>
                </a:ln>
                <a:solidFill>
                  <a:srgbClr val="0D3672"/>
                </a:solidFill>
                <a:effectLst/>
                <a:uLnTx/>
                <a:uFillTx/>
                <a:latin typeface="Arial"/>
                <a:ea typeface="+mn-ea"/>
                <a:cs typeface="+mn-cs"/>
              </a:rPr>
              <a:t>Fields vary based on the type of occurrence you are entering.</a:t>
            </a:r>
            <a:endParaRPr kumimoji="0" lang="en-US" sz="1800" b="1" i="0" u="none" strike="noStrike" kern="1200" cap="none" spc="0" normalizeH="0" baseline="0" noProof="0" dirty="0">
              <a:ln>
                <a:noFill/>
              </a:ln>
              <a:solidFill>
                <a:srgbClr val="0D3672"/>
              </a:solidFill>
              <a:effectLst/>
              <a:uLnTx/>
              <a:uFillTx/>
              <a:latin typeface="Arial"/>
              <a:ea typeface="+mn-ea"/>
              <a:cs typeface="+mn-cs"/>
            </a:endParaRPr>
          </a:p>
        </p:txBody>
      </p:sp>
      <p:sp>
        <p:nvSpPr>
          <p:cNvPr id="12" name="Title 1"/>
          <p:cNvSpPr txBox="1">
            <a:spLocks/>
          </p:cNvSpPr>
          <p:nvPr/>
        </p:nvSpPr>
        <p:spPr>
          <a:xfrm>
            <a:off x="0" y="0"/>
            <a:ext cx="9144000" cy="762000"/>
          </a:xfrm>
          <a:prstGeom prst="rect">
            <a:avLst/>
          </a:prstGeom>
          <a:solidFill>
            <a:srgbClr val="002060"/>
          </a:solidFill>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itchFamily="-109" charset="0"/>
                <a:ea typeface="MS PGothic" pitchFamily="34" charset="-128"/>
                <a:cs typeface="ＭＳ Ｐゴシック" pitchFamily="-109" charset="-128"/>
              </a:rPr>
              <a:t>Creating an Occurrence Report</a:t>
            </a:r>
          </a:p>
        </p:txBody>
      </p:sp>
      <p:sp>
        <p:nvSpPr>
          <p:cNvPr id="7" name="Rectangle 6"/>
          <p:cNvSpPr/>
          <p:nvPr/>
        </p:nvSpPr>
        <p:spPr>
          <a:xfrm>
            <a:off x="5749925" y="5786438"/>
            <a:ext cx="3048000" cy="812800"/>
          </a:xfrm>
          <a:prstGeom prst="rect">
            <a:avLst/>
          </a:prstGeom>
          <a:ln>
            <a:solidFill>
              <a:srgbClr val="0D3672"/>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D3672"/>
                </a:solidFill>
                <a:effectLst/>
                <a:uLnTx/>
                <a:uFillTx/>
                <a:latin typeface="Arial"/>
                <a:ea typeface="+mn-ea"/>
                <a:cs typeface="+mn-cs"/>
              </a:rPr>
              <a:t>Green asterisks indicate required fields</a:t>
            </a:r>
          </a:p>
        </p:txBody>
      </p:sp>
    </p:spTree>
    <p:extLst>
      <p:ext uri="{BB962C8B-B14F-4D97-AF65-F5344CB8AC3E}">
        <p14:creationId xmlns:p14="http://schemas.microsoft.com/office/powerpoint/2010/main" val="1989193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BA1B1-E9C4-4F03-96D3-8B258A0F801F}"/>
              </a:ext>
            </a:extLst>
          </p:cNvPr>
          <p:cNvPicPr>
            <a:picLocks noChangeAspect="1"/>
          </p:cNvPicPr>
          <p:nvPr/>
        </p:nvPicPr>
        <p:blipFill>
          <a:blip r:embed="rId3"/>
          <a:stretch>
            <a:fillRect/>
          </a:stretch>
        </p:blipFill>
        <p:spPr>
          <a:xfrm>
            <a:off x="0" y="1066800"/>
            <a:ext cx="9144000" cy="5393204"/>
          </a:xfrm>
          <a:prstGeom prst="rect">
            <a:avLst/>
          </a:prstGeom>
        </p:spPr>
      </p:pic>
      <p:sp>
        <p:nvSpPr>
          <p:cNvPr id="8" name="Rounded Rectangular Callout 7"/>
          <p:cNvSpPr/>
          <p:nvPr/>
        </p:nvSpPr>
        <p:spPr>
          <a:xfrm rot="10800000" flipV="1">
            <a:off x="7275653" y="4455745"/>
            <a:ext cx="1828800" cy="676275"/>
          </a:xfrm>
          <a:prstGeom prst="wedgeRoundRectCallout">
            <a:avLst>
              <a:gd name="adj1" fmla="val -46901"/>
              <a:gd name="adj2" fmla="val 191033"/>
              <a:gd name="adj3" fmla="val 16667"/>
            </a:avLst>
          </a:prstGeom>
          <a:ln w="12700">
            <a:solidFill>
              <a:srgbClr val="0D3672"/>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3672"/>
                </a:solidFill>
                <a:effectLst/>
                <a:uLnTx/>
                <a:uFillTx/>
                <a:latin typeface="Arial"/>
                <a:ea typeface="+mn-ea"/>
                <a:cs typeface="+mn-cs"/>
              </a:rPr>
              <a:t>Click here to Submit</a:t>
            </a:r>
          </a:p>
        </p:txBody>
      </p:sp>
      <p:sp>
        <p:nvSpPr>
          <p:cNvPr id="13" name="Rounded Rectangular Callout 12"/>
          <p:cNvSpPr/>
          <p:nvPr/>
        </p:nvSpPr>
        <p:spPr>
          <a:xfrm>
            <a:off x="3328686" y="4214412"/>
            <a:ext cx="3200400" cy="1158943"/>
          </a:xfrm>
          <a:prstGeom prst="wedgeRoundRectCallout">
            <a:avLst>
              <a:gd name="adj1" fmla="val 69766"/>
              <a:gd name="adj2" fmla="val 94024"/>
              <a:gd name="adj3" fmla="val 16667"/>
            </a:avLst>
          </a:prstGeom>
          <a:ln w="12700">
            <a:solidFill>
              <a:srgbClr val="0D3672"/>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3672"/>
                </a:solidFill>
                <a:effectLst/>
                <a:uLnTx/>
                <a:uFillTx/>
                <a:latin typeface="Arial"/>
                <a:ea typeface="+mn-ea"/>
                <a:cs typeface="+mn-cs"/>
              </a:rPr>
              <a:t>Delete </a:t>
            </a:r>
            <a:r>
              <a:rPr kumimoji="0" lang="en-US" sz="1800" b="0" i="0" u="none" strike="noStrike" kern="1200" cap="none" spc="0" normalizeH="0" baseline="0" noProof="0" dirty="0">
                <a:ln>
                  <a:noFill/>
                </a:ln>
                <a:solidFill>
                  <a:srgbClr val="0D3672"/>
                </a:solidFill>
                <a:effectLst/>
                <a:uLnTx/>
                <a:uFillTx/>
                <a:latin typeface="Arial"/>
                <a:ea typeface="+mn-ea"/>
                <a:cs typeface="+mn-cs"/>
              </a:rPr>
              <a:t>and </a:t>
            </a:r>
            <a:r>
              <a:rPr kumimoji="0" lang="en-US" sz="1800" b="1" i="0" u="none" strike="noStrike" kern="1200" cap="none" spc="0" normalizeH="0" baseline="0" noProof="0" dirty="0">
                <a:ln>
                  <a:noFill/>
                </a:ln>
                <a:solidFill>
                  <a:srgbClr val="0D3672"/>
                </a:solidFill>
                <a:effectLst/>
                <a:uLnTx/>
                <a:uFillTx/>
                <a:latin typeface="Arial"/>
                <a:ea typeface="+mn-ea"/>
                <a:cs typeface="+mn-cs"/>
              </a:rPr>
              <a:t>Save As Incomplete</a:t>
            </a:r>
            <a:r>
              <a:rPr kumimoji="0" lang="en-US" sz="1800" b="0" i="0" u="none" strike="noStrike" kern="1200" cap="none" spc="0" normalizeH="0" baseline="0" noProof="0" dirty="0">
                <a:ln>
                  <a:noFill/>
                </a:ln>
                <a:solidFill>
                  <a:srgbClr val="0D3672"/>
                </a:solidFill>
                <a:effectLst/>
                <a:uLnTx/>
                <a:uFillTx/>
                <a:latin typeface="Arial"/>
                <a:ea typeface="+mn-ea"/>
                <a:cs typeface="+mn-cs"/>
              </a:rPr>
              <a:t> are available at any point during submission</a:t>
            </a:r>
          </a:p>
        </p:txBody>
      </p:sp>
      <p:sp>
        <p:nvSpPr>
          <p:cNvPr id="12" name="Title 1"/>
          <p:cNvSpPr txBox="1">
            <a:spLocks/>
          </p:cNvSpPr>
          <p:nvPr/>
        </p:nvSpPr>
        <p:spPr>
          <a:xfrm>
            <a:off x="0" y="0"/>
            <a:ext cx="9144000" cy="762000"/>
          </a:xfrm>
          <a:prstGeom prst="rect">
            <a:avLst/>
          </a:prstGeom>
          <a:solidFill>
            <a:srgbClr val="002060"/>
          </a:solidFill>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itchFamily="-109" charset="0"/>
                <a:ea typeface="MS PGothic" pitchFamily="34" charset="-128"/>
                <a:cs typeface="ＭＳ Ｐゴシック" pitchFamily="-109" charset="-128"/>
              </a:rPr>
              <a:t>Summiting an Occurrence Report</a:t>
            </a:r>
          </a:p>
        </p:txBody>
      </p:sp>
    </p:spTree>
    <p:extLst>
      <p:ext uri="{BB962C8B-B14F-4D97-AF65-F5344CB8AC3E}">
        <p14:creationId xmlns:p14="http://schemas.microsoft.com/office/powerpoint/2010/main" val="3810377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1D9CB9-FEDE-4A7D-9412-E85187A230EA}"/>
              </a:ext>
            </a:extLst>
          </p:cNvPr>
          <p:cNvPicPr>
            <a:picLocks noChangeAspect="1"/>
          </p:cNvPicPr>
          <p:nvPr/>
        </p:nvPicPr>
        <p:blipFill>
          <a:blip r:embed="rId3"/>
          <a:stretch>
            <a:fillRect/>
          </a:stretch>
        </p:blipFill>
        <p:spPr>
          <a:xfrm>
            <a:off x="28575" y="1295400"/>
            <a:ext cx="9144000" cy="5168817"/>
          </a:xfrm>
          <a:prstGeom prst="rect">
            <a:avLst/>
          </a:prstGeom>
        </p:spPr>
      </p:pic>
      <p:sp>
        <p:nvSpPr>
          <p:cNvPr id="9" name="Title 1"/>
          <p:cNvSpPr txBox="1">
            <a:spLocks/>
          </p:cNvSpPr>
          <p:nvPr/>
        </p:nvSpPr>
        <p:spPr>
          <a:xfrm>
            <a:off x="0" y="0"/>
            <a:ext cx="9144000" cy="762000"/>
          </a:xfrm>
          <a:prstGeom prst="rect">
            <a:avLst/>
          </a:prstGeom>
          <a:solidFill>
            <a:srgbClr val="002060"/>
          </a:solidFill>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itchFamily="-109" charset="0"/>
                <a:ea typeface="MS PGothic" pitchFamily="34" charset="-128"/>
                <a:cs typeface="ＭＳ Ｐゴシック" pitchFamily="-109" charset="-128"/>
              </a:rPr>
              <a:t>Completing an Occurrence Report</a:t>
            </a:r>
          </a:p>
        </p:txBody>
      </p:sp>
      <p:sp>
        <p:nvSpPr>
          <p:cNvPr id="7" name="Rounded Rectangle 6"/>
          <p:cNvSpPr/>
          <p:nvPr/>
        </p:nvSpPr>
        <p:spPr>
          <a:xfrm>
            <a:off x="0" y="1638300"/>
            <a:ext cx="381000" cy="381000"/>
          </a:xfrm>
          <a:prstGeom prst="round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Speech Bubble: Rectangle with Corners Rounded 9">
            <a:extLst>
              <a:ext uri="{FF2B5EF4-FFF2-40B4-BE49-F238E27FC236}">
                <a16:creationId xmlns:a16="http://schemas.microsoft.com/office/drawing/2014/main" id="{DDDC0B83-6AE0-4294-9137-02402457ACC1}"/>
              </a:ext>
            </a:extLst>
          </p:cNvPr>
          <p:cNvSpPr/>
          <p:nvPr/>
        </p:nvSpPr>
        <p:spPr>
          <a:xfrm>
            <a:off x="942975" y="1483394"/>
            <a:ext cx="6381750" cy="1778000"/>
          </a:xfrm>
          <a:prstGeom prst="wedgeRoundRectCallout">
            <a:avLst>
              <a:gd name="adj1" fmla="val -58810"/>
              <a:gd name="adj2" fmla="val -30602"/>
              <a:gd name="adj3" fmla="val 16667"/>
            </a:avLst>
          </a:prstGeom>
          <a:solidFill>
            <a:schemeClr val="bg1"/>
          </a:solidFill>
          <a:ln>
            <a:solidFill>
              <a:srgbClr val="0D367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D3672"/>
                </a:solidFill>
                <a:effectLst/>
                <a:uLnTx/>
                <a:uFillTx/>
                <a:latin typeface="Arial"/>
                <a:ea typeface="+mn-ea"/>
                <a:cs typeface="+mn-cs"/>
              </a:rPr>
              <a:t>If you are returning to </a:t>
            </a:r>
            <a:r>
              <a:rPr kumimoji="0" lang="en-US" altLang="en-US" sz="2000" b="1" i="0" u="none" strike="noStrike" kern="1200" cap="none" spc="0" normalizeH="0" baseline="0" noProof="0" dirty="0">
                <a:ln>
                  <a:noFill/>
                </a:ln>
                <a:solidFill>
                  <a:srgbClr val="0D3672"/>
                </a:solidFill>
                <a:effectLst/>
                <a:uLnTx/>
                <a:uFillTx/>
                <a:latin typeface="Arial"/>
                <a:ea typeface="+mn-ea"/>
                <a:cs typeface="+mn-cs"/>
              </a:rPr>
              <a:t>complete an occurrence report </a:t>
            </a:r>
            <a:r>
              <a:rPr kumimoji="0" lang="en-US" altLang="en-US" sz="2000" b="0" i="0" u="none" strike="noStrike" kern="1200" cap="none" spc="0" normalizeH="0" baseline="0" noProof="0" dirty="0">
                <a:ln>
                  <a:noFill/>
                </a:ln>
                <a:solidFill>
                  <a:srgbClr val="0D3672"/>
                </a:solidFill>
                <a:effectLst/>
                <a:uLnTx/>
                <a:uFillTx/>
                <a:latin typeface="Arial"/>
                <a:ea typeface="+mn-ea"/>
                <a:cs typeface="+mn-cs"/>
              </a:rPr>
              <a:t>that was previously started or to find out </a:t>
            </a:r>
            <a:r>
              <a:rPr kumimoji="0" lang="en-US" altLang="en-US" sz="2000" b="1" i="0" u="none" strike="noStrike" kern="1200" cap="none" spc="0" normalizeH="0" baseline="0" noProof="0" dirty="0">
                <a:ln>
                  <a:noFill/>
                </a:ln>
                <a:solidFill>
                  <a:srgbClr val="0D3672"/>
                </a:solidFill>
                <a:effectLst/>
                <a:uLnTx/>
                <a:uFillTx/>
                <a:latin typeface="Arial"/>
                <a:ea typeface="+mn-ea"/>
                <a:cs typeface="+mn-cs"/>
              </a:rPr>
              <a:t>what happened to your SOS submission</a:t>
            </a:r>
            <a:r>
              <a:rPr kumimoji="0" lang="en-US" altLang="en-US" sz="2000" b="0" i="0" u="none" strike="noStrike" kern="1200" cap="none" spc="0" normalizeH="0" baseline="0" noProof="0" dirty="0">
                <a:ln>
                  <a:noFill/>
                </a:ln>
                <a:solidFill>
                  <a:srgbClr val="0D3672"/>
                </a:solidFill>
                <a:effectLst/>
                <a:uLnTx/>
                <a:uFillTx/>
                <a:latin typeface="Arial"/>
                <a:ea typeface="+mn-ea"/>
                <a:cs typeface="+mn-cs"/>
              </a:rPr>
              <a:t>, click on the clipboard button in the upper left corner to select your Info Center.</a:t>
            </a:r>
          </a:p>
        </p:txBody>
      </p:sp>
    </p:spTree>
    <p:extLst>
      <p:ext uri="{BB962C8B-B14F-4D97-AF65-F5344CB8AC3E}">
        <p14:creationId xmlns:p14="http://schemas.microsoft.com/office/powerpoint/2010/main" val="689551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0" y="0"/>
            <a:ext cx="9144000" cy="762000"/>
          </a:xfrm>
          <a:prstGeom prst="rect">
            <a:avLst/>
          </a:prstGeom>
          <a:solidFill>
            <a:srgbClr val="002060"/>
          </a:solidFill>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itchFamily="-109" charset="0"/>
                <a:ea typeface="MS PGothic" pitchFamily="34" charset="-128"/>
                <a:cs typeface="ＭＳ Ｐゴシック" pitchFamily="-109" charset="-128"/>
              </a:rPr>
              <a:t>Completing an Occurrence Report</a:t>
            </a:r>
          </a:p>
        </p:txBody>
      </p:sp>
      <p:sp>
        <p:nvSpPr>
          <p:cNvPr id="5" name="TextBox 4">
            <a:extLst>
              <a:ext uri="{FF2B5EF4-FFF2-40B4-BE49-F238E27FC236}">
                <a16:creationId xmlns:a16="http://schemas.microsoft.com/office/drawing/2014/main" id="{09537386-D6F9-4DBB-9180-63DFC88AE00F}"/>
              </a:ext>
            </a:extLst>
          </p:cNvPr>
          <p:cNvSpPr txBox="1"/>
          <p:nvPr/>
        </p:nvSpPr>
        <p:spPr>
          <a:xfrm>
            <a:off x="329380" y="822545"/>
            <a:ext cx="848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3672"/>
                </a:solidFill>
                <a:effectLst/>
                <a:uLnTx/>
                <a:uFillTx/>
                <a:latin typeface="Arial" pitchFamily="34" charset="0"/>
                <a:ea typeface="ＭＳ Ｐゴシック" pitchFamily="34" charset="-128"/>
                <a:cs typeface="Arial" panose="020B0604020202020204" pitchFamily="34" charset="0"/>
              </a:rPr>
              <a:t>From your Info Center, you can complete previously started files and view what happened to files you have submitted once they have been closed.</a:t>
            </a:r>
          </a:p>
        </p:txBody>
      </p:sp>
      <p:pic>
        <p:nvPicPr>
          <p:cNvPr id="4" name="Picture 3">
            <a:extLst>
              <a:ext uri="{FF2B5EF4-FFF2-40B4-BE49-F238E27FC236}">
                <a16:creationId xmlns:a16="http://schemas.microsoft.com/office/drawing/2014/main" id="{211555B5-804E-4C9B-9FB6-961E28D7C7D5}"/>
              </a:ext>
            </a:extLst>
          </p:cNvPr>
          <p:cNvPicPr>
            <a:picLocks noChangeAspect="1"/>
          </p:cNvPicPr>
          <p:nvPr/>
        </p:nvPicPr>
        <p:blipFill>
          <a:blip r:embed="rId3"/>
          <a:stretch>
            <a:fillRect/>
          </a:stretch>
        </p:blipFill>
        <p:spPr>
          <a:xfrm>
            <a:off x="0" y="1611499"/>
            <a:ext cx="9144000" cy="4851075"/>
          </a:xfrm>
          <a:prstGeom prst="rect">
            <a:avLst/>
          </a:prstGeom>
        </p:spPr>
      </p:pic>
      <p:sp>
        <p:nvSpPr>
          <p:cNvPr id="8" name="Rounded Rectangular Callout 12">
            <a:extLst>
              <a:ext uri="{FF2B5EF4-FFF2-40B4-BE49-F238E27FC236}">
                <a16:creationId xmlns:a16="http://schemas.microsoft.com/office/drawing/2014/main" id="{3BBC9F87-EAEE-4E59-A589-D389F0828D58}"/>
              </a:ext>
            </a:extLst>
          </p:cNvPr>
          <p:cNvSpPr/>
          <p:nvPr/>
        </p:nvSpPr>
        <p:spPr>
          <a:xfrm>
            <a:off x="3505200" y="3709686"/>
            <a:ext cx="3200400" cy="707887"/>
          </a:xfrm>
          <a:prstGeom prst="wedgeRoundRectCallout">
            <a:avLst>
              <a:gd name="adj1" fmla="val -37659"/>
              <a:gd name="adj2" fmla="val -101809"/>
              <a:gd name="adj3" fmla="val 16667"/>
            </a:avLst>
          </a:prstGeom>
          <a:ln w="12700">
            <a:solidFill>
              <a:srgbClr val="0D3672"/>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D3672"/>
                </a:solidFill>
                <a:effectLst/>
                <a:uLnTx/>
                <a:uFillTx/>
                <a:latin typeface="Arial"/>
                <a:ea typeface="+mn-ea"/>
                <a:cs typeface="+mn-cs"/>
              </a:rPr>
              <a:t>To open an incomplete file to submit it, </a:t>
            </a:r>
            <a:r>
              <a:rPr kumimoji="0" lang="en-US" sz="1400" b="1" i="0" u="none" strike="noStrike" kern="1200" cap="none" spc="0" normalizeH="0" baseline="0" noProof="0" dirty="0">
                <a:ln>
                  <a:noFill/>
                </a:ln>
                <a:solidFill>
                  <a:srgbClr val="0D3672"/>
                </a:solidFill>
                <a:effectLst/>
                <a:uLnTx/>
                <a:uFillTx/>
                <a:latin typeface="Arial"/>
                <a:ea typeface="+mn-ea"/>
                <a:cs typeface="+mn-cs"/>
              </a:rPr>
              <a:t>click on the Incident ID or File Name.</a:t>
            </a:r>
            <a:endParaRPr kumimoji="0" lang="en-US" sz="1400" b="0" i="0" u="none" strike="noStrike" kern="1200" cap="none" spc="0" normalizeH="0" baseline="0" noProof="0" dirty="0">
              <a:ln>
                <a:noFill/>
              </a:ln>
              <a:solidFill>
                <a:srgbClr val="0D3672"/>
              </a:solidFill>
              <a:effectLst/>
              <a:uLnTx/>
              <a:uFillTx/>
              <a:latin typeface="Arial"/>
              <a:ea typeface="+mn-ea"/>
              <a:cs typeface="+mn-cs"/>
            </a:endParaRPr>
          </a:p>
        </p:txBody>
      </p:sp>
      <p:sp>
        <p:nvSpPr>
          <p:cNvPr id="10" name="Rounded Rectangle 6">
            <a:extLst>
              <a:ext uri="{FF2B5EF4-FFF2-40B4-BE49-F238E27FC236}">
                <a16:creationId xmlns:a16="http://schemas.microsoft.com/office/drawing/2014/main" id="{25BECDF9-DD86-43F1-A99D-30BFFE2C2FA8}"/>
              </a:ext>
            </a:extLst>
          </p:cNvPr>
          <p:cNvSpPr/>
          <p:nvPr/>
        </p:nvSpPr>
        <p:spPr>
          <a:xfrm flipV="1">
            <a:off x="453342" y="3404886"/>
            <a:ext cx="1295400" cy="304800"/>
          </a:xfrm>
          <a:prstGeom prst="round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ounded Rectangle 6">
            <a:extLst>
              <a:ext uri="{FF2B5EF4-FFF2-40B4-BE49-F238E27FC236}">
                <a16:creationId xmlns:a16="http://schemas.microsoft.com/office/drawing/2014/main" id="{7DF8A1C7-F415-46C6-8225-69BF1AA80888}"/>
              </a:ext>
            </a:extLst>
          </p:cNvPr>
          <p:cNvSpPr/>
          <p:nvPr/>
        </p:nvSpPr>
        <p:spPr>
          <a:xfrm>
            <a:off x="2667000" y="2971800"/>
            <a:ext cx="1447800" cy="304800"/>
          </a:xfrm>
          <a:prstGeom prst="round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ounded Rectangular Callout 12">
            <a:extLst>
              <a:ext uri="{FF2B5EF4-FFF2-40B4-BE49-F238E27FC236}">
                <a16:creationId xmlns:a16="http://schemas.microsoft.com/office/drawing/2014/main" id="{E57746F7-B7B2-490C-B5F0-B30B1D7559ED}"/>
              </a:ext>
            </a:extLst>
          </p:cNvPr>
          <p:cNvSpPr/>
          <p:nvPr/>
        </p:nvSpPr>
        <p:spPr>
          <a:xfrm>
            <a:off x="895109" y="2165553"/>
            <a:ext cx="3200400" cy="707887"/>
          </a:xfrm>
          <a:prstGeom prst="wedgeRoundRectCallout">
            <a:avLst>
              <a:gd name="adj1" fmla="val -29703"/>
              <a:gd name="adj2" fmla="val 118930"/>
              <a:gd name="adj3" fmla="val 16667"/>
            </a:avLst>
          </a:prstGeom>
          <a:ln w="12700">
            <a:solidFill>
              <a:srgbClr val="0D3672"/>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D3672"/>
                </a:solidFill>
                <a:effectLst/>
                <a:uLnTx/>
                <a:uFillTx/>
                <a:latin typeface="Arial"/>
                <a:ea typeface="+mn-ea"/>
                <a:cs typeface="+mn-cs"/>
              </a:rPr>
              <a:t>To view your incomplete files, click on the </a:t>
            </a:r>
            <a:r>
              <a:rPr kumimoji="0" lang="en-US" sz="1400" b="1" i="0" u="none" strike="noStrike" kern="1200" cap="none" spc="0" normalizeH="0" baseline="0" noProof="0" dirty="0">
                <a:ln>
                  <a:noFill/>
                </a:ln>
                <a:solidFill>
                  <a:srgbClr val="0D3672"/>
                </a:solidFill>
                <a:effectLst/>
                <a:uLnTx/>
                <a:uFillTx/>
                <a:latin typeface="Arial"/>
                <a:ea typeface="+mn-ea"/>
                <a:cs typeface="+mn-cs"/>
              </a:rPr>
              <a:t>My Incomplete S.O.S. Files </a:t>
            </a:r>
            <a:r>
              <a:rPr kumimoji="0" lang="en-US" sz="1400" b="0" i="0" u="none" strike="noStrike" kern="1200" cap="none" spc="0" normalizeH="0" baseline="0" noProof="0" dirty="0">
                <a:ln>
                  <a:noFill/>
                </a:ln>
                <a:solidFill>
                  <a:srgbClr val="0D3672"/>
                </a:solidFill>
                <a:effectLst/>
                <a:uLnTx/>
                <a:uFillTx/>
                <a:latin typeface="Arial"/>
                <a:ea typeface="+mn-ea"/>
                <a:cs typeface="+mn-cs"/>
              </a:rPr>
              <a:t>view. </a:t>
            </a:r>
          </a:p>
        </p:txBody>
      </p:sp>
    </p:spTree>
    <p:extLst>
      <p:ext uri="{BB962C8B-B14F-4D97-AF65-F5344CB8AC3E}">
        <p14:creationId xmlns:p14="http://schemas.microsoft.com/office/powerpoint/2010/main" val="2593400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0"/>
            <a:ext cx="9144000" cy="762000"/>
          </a:xfrm>
          <a:prstGeom prst="rect">
            <a:avLst/>
          </a:prstGeom>
          <a:solidFill>
            <a:srgbClr val="002060"/>
          </a:solidFill>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itchFamily="-109" charset="0"/>
                <a:ea typeface="MS PGothic" pitchFamily="34" charset="-128"/>
                <a:cs typeface="ＭＳ Ｐゴシック" pitchFamily="-109" charset="-128"/>
              </a:rPr>
              <a:t>Life Cycle of An SOS Occurrence</a:t>
            </a:r>
          </a:p>
        </p:txBody>
      </p:sp>
      <p:pic>
        <p:nvPicPr>
          <p:cNvPr id="4" name="Picture 3">
            <a:extLst>
              <a:ext uri="{FF2B5EF4-FFF2-40B4-BE49-F238E27FC236}">
                <a16:creationId xmlns:a16="http://schemas.microsoft.com/office/drawing/2014/main" id="{197905CC-BCAB-4EA3-97C7-73BA6A7F3550}"/>
              </a:ext>
            </a:extLst>
          </p:cNvPr>
          <p:cNvPicPr>
            <a:picLocks noChangeAspect="1"/>
          </p:cNvPicPr>
          <p:nvPr/>
        </p:nvPicPr>
        <p:blipFill>
          <a:blip r:embed="rId3"/>
          <a:stretch>
            <a:fillRect/>
          </a:stretch>
        </p:blipFill>
        <p:spPr>
          <a:xfrm>
            <a:off x="533400" y="914400"/>
            <a:ext cx="7976620" cy="5712881"/>
          </a:xfrm>
          <a:prstGeom prst="rect">
            <a:avLst/>
          </a:prstGeom>
        </p:spPr>
      </p:pic>
    </p:spTree>
    <p:extLst>
      <p:ext uri="{BB962C8B-B14F-4D97-AF65-F5344CB8AC3E}">
        <p14:creationId xmlns:p14="http://schemas.microsoft.com/office/powerpoint/2010/main" val="2333329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2892425" y="762000"/>
            <a:ext cx="6324600" cy="5849938"/>
          </a:xfrm>
        </p:spPr>
        <p:txBody>
          <a:bodyPr/>
          <a:lstStyle/>
          <a:p>
            <a:endParaRPr lang="en-US" altLang="en-US" dirty="0">
              <a:ea typeface="ＭＳ Ｐゴシック" pitchFamily="34" charset="-128"/>
            </a:endParaRPr>
          </a:p>
          <a:p>
            <a:r>
              <a:rPr lang="en-US" altLang="en-US" dirty="0">
                <a:ea typeface="ＭＳ Ｐゴシック" pitchFamily="34" charset="-128"/>
              </a:rPr>
              <a:t>Occurrence reports are reviewed at the department level, as well as by the Performance Improvement Department, in order to identify trends and institute performance improvement measures and action plans as appropriate.</a:t>
            </a:r>
          </a:p>
          <a:p>
            <a:endParaRPr lang="en-US" altLang="en-US" dirty="0">
              <a:ea typeface="ＭＳ Ｐゴシック" pitchFamily="34" charset="-128"/>
            </a:endParaRPr>
          </a:p>
          <a:p>
            <a:r>
              <a:rPr lang="en-US" altLang="en-US" dirty="0">
                <a:ea typeface="ＭＳ Ｐゴシック" pitchFamily="34" charset="-128"/>
              </a:rPr>
              <a:t>Department Directors and Managers will have summary reports of occurrences for specific locations, and can share this data with staff.</a:t>
            </a:r>
          </a:p>
          <a:p>
            <a:pPr>
              <a:buFont typeface="Lucida Grande"/>
              <a:buNone/>
            </a:pPr>
            <a:endParaRPr lang="en-US" altLang="en-US" dirty="0">
              <a:ea typeface="ＭＳ Ｐゴシック" pitchFamily="34" charset="-128"/>
            </a:endParaRPr>
          </a:p>
          <a:p>
            <a:pPr>
              <a:buFont typeface="Lucida Grande"/>
              <a:buNone/>
            </a:pPr>
            <a:endParaRPr lang="en-US" altLang="en-US" dirty="0">
              <a:ea typeface="ＭＳ Ｐゴシック" pitchFamily="34" charset="-128"/>
            </a:endParaRPr>
          </a:p>
          <a:p>
            <a:endParaRPr lang="en-US" altLang="en-US" dirty="0">
              <a:ea typeface="ＭＳ Ｐゴシック" pitchFamily="34" charset="-128"/>
            </a:endParaRPr>
          </a:p>
          <a:p>
            <a:pPr>
              <a:buFont typeface="Lucida Grande"/>
              <a:buNone/>
            </a:pPr>
            <a:endParaRPr lang="en-US" altLang="en-US" dirty="0">
              <a:ea typeface="ＭＳ Ｐゴシック" pitchFamily="34" charset="-128"/>
            </a:endParaRPr>
          </a:p>
        </p:txBody>
      </p:sp>
      <p:pic>
        <p:nvPicPr>
          <p:cNvPr id="54275" name="Picture 2" descr="Click on S.O.S. logo to report an occurrence now!">
            <a:hlinkClick r:id="rId3"/>
          </p:cNvPr>
          <p:cNvPicPr>
            <a:picLocks noChangeAspect="1" noChangeArrowheads="1"/>
          </p:cNvPicPr>
          <p:nvPr/>
        </p:nvPicPr>
        <p:blipFill>
          <a:blip r:embed="rId4"/>
          <a:srcRect/>
          <a:stretch>
            <a:fillRect/>
          </a:stretch>
        </p:blipFill>
        <p:spPr bwMode="auto">
          <a:xfrm>
            <a:off x="7315200" y="5640388"/>
            <a:ext cx="1543050" cy="971550"/>
          </a:xfrm>
          <a:prstGeom prst="rect">
            <a:avLst/>
          </a:prstGeom>
          <a:noFill/>
          <a:ln w="9525">
            <a:noFill/>
            <a:miter lim="800000"/>
            <a:headEnd/>
            <a:tailEnd/>
          </a:ln>
        </p:spPr>
      </p:pic>
      <p:sp>
        <p:nvSpPr>
          <p:cNvPr id="6" name="Title 1"/>
          <p:cNvSpPr txBox="1">
            <a:spLocks/>
          </p:cNvSpPr>
          <p:nvPr/>
        </p:nvSpPr>
        <p:spPr>
          <a:xfrm>
            <a:off x="0" y="0"/>
            <a:ext cx="9144000" cy="762000"/>
          </a:xfrm>
          <a:prstGeom prst="rect">
            <a:avLst/>
          </a:prstGeom>
          <a:solidFill>
            <a:srgbClr val="002060"/>
          </a:solidFill>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itchFamily="-109" charset="0"/>
                <a:ea typeface="MS PGothic" pitchFamily="34" charset="-128"/>
                <a:cs typeface="ＭＳ Ｐゴシック" pitchFamily="-109" charset="-128"/>
              </a:rPr>
              <a:t>What happens to my report?</a:t>
            </a:r>
          </a:p>
        </p:txBody>
      </p:sp>
      <p:pic>
        <p:nvPicPr>
          <p:cNvPr id="36874" name="Picture 10" descr="http://t3.gstatic.com/images?q=tbn:ANd9GcT24zvJtAlrVYvWzxsaCgy9nqEA8C7kbQ5Ayjp-k32SUpnup2OU"/>
          <p:cNvPicPr>
            <a:picLocks noChangeAspect="1" noChangeArrowheads="1"/>
          </p:cNvPicPr>
          <p:nvPr/>
        </p:nvPicPr>
        <p:blipFill>
          <a:blip r:embed="rId5"/>
          <a:srcRect/>
          <a:stretch>
            <a:fillRect/>
          </a:stretch>
        </p:blipFill>
        <p:spPr bwMode="auto">
          <a:xfrm>
            <a:off x="0" y="1447800"/>
            <a:ext cx="3076576" cy="3505200"/>
          </a:xfrm>
          <a:prstGeom prst="rect">
            <a:avLst/>
          </a:prstGeom>
          <a:noFill/>
          <a:effectLst>
            <a:softEdge rad="127000"/>
          </a:effectLst>
        </p:spPr>
      </p:pic>
    </p:spTree>
    <p:extLst>
      <p:ext uri="{BB962C8B-B14F-4D97-AF65-F5344CB8AC3E}">
        <p14:creationId xmlns:p14="http://schemas.microsoft.com/office/powerpoint/2010/main" val="3720868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0" y="0"/>
            <a:ext cx="9144000" cy="762000"/>
          </a:xfrm>
          <a:prstGeom prst="rect">
            <a:avLst/>
          </a:prstGeom>
          <a:solidFill>
            <a:srgbClr val="002060"/>
          </a:solidFill>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old" pitchFamily="-109" charset="0"/>
                <a:ea typeface="MS PGothic" pitchFamily="34" charset="-128"/>
                <a:cs typeface="ＭＳ Ｐゴシック" pitchFamily="-109" charset="-128"/>
              </a:rPr>
              <a:t>Checking what happens to my report.</a:t>
            </a:r>
          </a:p>
        </p:txBody>
      </p:sp>
      <p:sp>
        <p:nvSpPr>
          <p:cNvPr id="5" name="TextBox 4">
            <a:extLst>
              <a:ext uri="{FF2B5EF4-FFF2-40B4-BE49-F238E27FC236}">
                <a16:creationId xmlns:a16="http://schemas.microsoft.com/office/drawing/2014/main" id="{09537386-D6F9-4DBB-9180-63DFC88AE00F}"/>
              </a:ext>
            </a:extLst>
          </p:cNvPr>
          <p:cNvSpPr txBox="1"/>
          <p:nvPr/>
        </p:nvSpPr>
        <p:spPr>
          <a:xfrm>
            <a:off x="304800" y="865257"/>
            <a:ext cx="848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3672"/>
                </a:solidFill>
                <a:effectLst/>
                <a:uLnTx/>
                <a:uFillTx/>
                <a:latin typeface="Arial" pitchFamily="34" charset="0"/>
                <a:ea typeface="ＭＳ Ｐゴシック" pitchFamily="34" charset="-128"/>
                <a:cs typeface="Arial" panose="020B0604020202020204" pitchFamily="34" charset="0"/>
              </a:rPr>
              <a:t>You can view the outcome of an occurrence you submitted (excluding Behavior related occurrences) from your Info Center.</a:t>
            </a:r>
          </a:p>
        </p:txBody>
      </p:sp>
      <p:pic>
        <p:nvPicPr>
          <p:cNvPr id="4" name="Picture 3">
            <a:extLst>
              <a:ext uri="{FF2B5EF4-FFF2-40B4-BE49-F238E27FC236}">
                <a16:creationId xmlns:a16="http://schemas.microsoft.com/office/drawing/2014/main" id="{D0E9AA3E-F549-4BEC-8D27-B76B49EE1239}"/>
              </a:ext>
            </a:extLst>
          </p:cNvPr>
          <p:cNvPicPr>
            <a:picLocks noChangeAspect="1"/>
          </p:cNvPicPr>
          <p:nvPr/>
        </p:nvPicPr>
        <p:blipFill>
          <a:blip r:embed="rId3"/>
          <a:stretch>
            <a:fillRect/>
          </a:stretch>
        </p:blipFill>
        <p:spPr>
          <a:xfrm>
            <a:off x="13504" y="1618583"/>
            <a:ext cx="9144000" cy="4851075"/>
          </a:xfrm>
          <a:prstGeom prst="rect">
            <a:avLst/>
          </a:prstGeom>
          <a:solidFill>
            <a:schemeClr val="lt1"/>
          </a:solidFill>
        </p:spPr>
      </p:pic>
      <p:sp>
        <p:nvSpPr>
          <p:cNvPr id="8" name="Rounded Rectangular Callout 12">
            <a:extLst>
              <a:ext uri="{FF2B5EF4-FFF2-40B4-BE49-F238E27FC236}">
                <a16:creationId xmlns:a16="http://schemas.microsoft.com/office/drawing/2014/main" id="{3BBC9F87-EAEE-4E59-A589-D389F0828D58}"/>
              </a:ext>
            </a:extLst>
          </p:cNvPr>
          <p:cNvSpPr/>
          <p:nvPr/>
        </p:nvSpPr>
        <p:spPr>
          <a:xfrm>
            <a:off x="1524000" y="4208894"/>
            <a:ext cx="3505200" cy="1839843"/>
          </a:xfrm>
          <a:prstGeom prst="wedgeRoundRectCallout">
            <a:avLst>
              <a:gd name="adj1" fmla="val -39112"/>
              <a:gd name="adj2" fmla="val -93836"/>
              <a:gd name="adj3" fmla="val 16667"/>
            </a:avLst>
          </a:prstGeom>
          <a:ln w="12700">
            <a:solidFill>
              <a:srgbClr val="0D3672"/>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D3672"/>
                </a:solidFill>
                <a:effectLst/>
                <a:uLnTx/>
                <a:uFillTx/>
                <a:latin typeface="Arial"/>
                <a:ea typeface="+mn-ea"/>
                <a:cs typeface="+mn-cs"/>
              </a:rPr>
              <a:t>Once your file has been closed you can find it in the </a:t>
            </a:r>
            <a:r>
              <a:rPr kumimoji="0" lang="en-US" sz="1400" b="1" i="0" u="none" strike="noStrike" kern="1200" cap="none" spc="0" normalizeH="0" baseline="0" noProof="0" dirty="0">
                <a:ln>
                  <a:noFill/>
                </a:ln>
                <a:solidFill>
                  <a:srgbClr val="0D3672"/>
                </a:solidFill>
                <a:effectLst/>
                <a:uLnTx/>
                <a:uFillTx/>
                <a:latin typeface="Arial"/>
                <a:ea typeface="+mn-ea"/>
                <a:cs typeface="+mn-cs"/>
              </a:rPr>
              <a:t>What Happened to My Submission? </a:t>
            </a:r>
            <a:r>
              <a:rPr kumimoji="0" lang="en-US" sz="1400" b="0" i="0" u="none" strike="noStrike" kern="1200" cap="none" spc="0" normalizeH="0" baseline="0" noProof="0" dirty="0">
                <a:ln>
                  <a:noFill/>
                </a:ln>
                <a:solidFill>
                  <a:srgbClr val="0D3672"/>
                </a:solidFill>
                <a:effectLst/>
                <a:uLnTx/>
                <a:uFillTx/>
                <a:latin typeface="Arial"/>
                <a:ea typeface="+mn-ea"/>
                <a:cs typeface="+mn-cs"/>
              </a:rPr>
              <a:t>view. You will be able to view the </a:t>
            </a:r>
            <a:r>
              <a:rPr kumimoji="0" lang="en-US" sz="1400" b="1" i="0" u="none" strike="noStrike" kern="1200" cap="none" spc="0" normalizeH="0" baseline="0" noProof="0" dirty="0">
                <a:ln>
                  <a:noFill/>
                </a:ln>
                <a:solidFill>
                  <a:srgbClr val="0D3672"/>
                </a:solidFill>
                <a:effectLst/>
                <a:uLnTx/>
                <a:uFillTx/>
                <a:latin typeface="Arial"/>
                <a:ea typeface="+mn-ea"/>
                <a:cs typeface="+mn-cs"/>
              </a:rPr>
              <a:t>date</a:t>
            </a:r>
            <a:r>
              <a:rPr kumimoji="0" lang="en-US" sz="1400" b="0" i="0" u="none" strike="noStrike" kern="1200" cap="none" spc="0" normalizeH="0" baseline="0" noProof="0" dirty="0">
                <a:ln>
                  <a:noFill/>
                </a:ln>
                <a:solidFill>
                  <a:srgbClr val="0D3672"/>
                </a:solidFill>
                <a:effectLst/>
                <a:uLnTx/>
                <a:uFillTx/>
                <a:latin typeface="Arial"/>
                <a:ea typeface="+mn-ea"/>
                <a:cs typeface="+mn-cs"/>
              </a:rPr>
              <a:t> the event was closed, </a:t>
            </a:r>
            <a:r>
              <a:rPr kumimoji="0" lang="en-US" sz="1400" b="1" i="0" u="none" strike="noStrike" kern="1200" cap="none" spc="0" normalizeH="0" baseline="0" noProof="0" dirty="0">
                <a:ln>
                  <a:noFill/>
                </a:ln>
                <a:solidFill>
                  <a:srgbClr val="0D3672"/>
                </a:solidFill>
                <a:effectLst/>
                <a:uLnTx/>
                <a:uFillTx/>
                <a:latin typeface="Arial"/>
                <a:ea typeface="+mn-ea"/>
                <a:cs typeface="+mn-cs"/>
              </a:rPr>
              <a:t>who</a:t>
            </a:r>
            <a:r>
              <a:rPr kumimoji="0" lang="en-US" sz="1400" b="0" i="0" u="none" strike="noStrike" kern="1200" cap="none" spc="0" normalizeH="0" baseline="0" noProof="0" dirty="0">
                <a:ln>
                  <a:noFill/>
                </a:ln>
                <a:solidFill>
                  <a:srgbClr val="0D3672"/>
                </a:solidFill>
                <a:effectLst/>
                <a:uLnTx/>
                <a:uFillTx/>
                <a:latin typeface="Arial"/>
                <a:ea typeface="+mn-ea"/>
                <a:cs typeface="+mn-cs"/>
              </a:rPr>
              <a:t> closed the file, and the results of the </a:t>
            </a:r>
            <a:r>
              <a:rPr kumimoji="0" lang="en-US" sz="1400" b="1" i="0" u="none" strike="noStrike" kern="1200" cap="none" spc="0" normalizeH="0" baseline="0" noProof="0" dirty="0">
                <a:ln>
                  <a:noFill/>
                </a:ln>
                <a:solidFill>
                  <a:srgbClr val="0D3672"/>
                </a:solidFill>
                <a:effectLst/>
                <a:uLnTx/>
                <a:uFillTx/>
                <a:latin typeface="Arial"/>
                <a:ea typeface="+mn-ea"/>
                <a:cs typeface="+mn-cs"/>
              </a:rPr>
              <a:t>investigation </a:t>
            </a:r>
            <a:r>
              <a:rPr kumimoji="0" lang="en-US" sz="1400" b="0" i="0" u="none" strike="noStrike" kern="1200" cap="none" spc="0" normalizeH="0" baseline="0" noProof="0" dirty="0">
                <a:ln>
                  <a:noFill/>
                </a:ln>
                <a:solidFill>
                  <a:srgbClr val="0D3672"/>
                </a:solidFill>
                <a:effectLst/>
                <a:uLnTx/>
                <a:uFillTx/>
                <a:latin typeface="Arial"/>
                <a:ea typeface="+mn-ea"/>
                <a:cs typeface="+mn-cs"/>
              </a:rPr>
              <a:t>and</a:t>
            </a:r>
            <a:r>
              <a:rPr kumimoji="0" lang="en-US" sz="1400" b="1" i="0" u="none" strike="noStrike" kern="1200" cap="none" spc="0" normalizeH="0" baseline="0" noProof="0" dirty="0">
                <a:ln>
                  <a:noFill/>
                </a:ln>
                <a:solidFill>
                  <a:srgbClr val="0D3672"/>
                </a:solidFill>
                <a:effectLst/>
                <a:uLnTx/>
                <a:uFillTx/>
                <a:latin typeface="Arial"/>
                <a:ea typeface="+mn-ea"/>
                <a:cs typeface="+mn-cs"/>
              </a:rPr>
              <a:t> </a:t>
            </a:r>
            <a:r>
              <a:rPr kumimoji="0" lang="en-US" sz="1400" b="0" i="0" u="none" strike="noStrike" kern="1200" cap="none" spc="0" normalizeH="0" baseline="0" noProof="0" dirty="0">
                <a:ln>
                  <a:noFill/>
                </a:ln>
                <a:solidFill>
                  <a:srgbClr val="0D3672"/>
                </a:solidFill>
                <a:effectLst/>
                <a:uLnTx/>
                <a:uFillTx/>
                <a:latin typeface="Arial"/>
                <a:ea typeface="+mn-ea"/>
                <a:cs typeface="+mn-cs"/>
              </a:rPr>
              <a:t>what</a:t>
            </a:r>
            <a:r>
              <a:rPr kumimoji="0" lang="en-US" sz="1400" b="1" i="0" u="none" strike="noStrike" kern="1200" cap="none" spc="0" normalizeH="0" baseline="0" noProof="0" dirty="0">
                <a:ln>
                  <a:noFill/>
                </a:ln>
                <a:solidFill>
                  <a:srgbClr val="0D3672"/>
                </a:solidFill>
                <a:effectLst/>
                <a:uLnTx/>
                <a:uFillTx/>
                <a:latin typeface="Arial"/>
                <a:ea typeface="+mn-ea"/>
                <a:cs typeface="+mn-cs"/>
              </a:rPr>
              <a:t> actions </a:t>
            </a:r>
            <a:r>
              <a:rPr kumimoji="0" lang="en-US" sz="1400" b="0" i="0" u="none" strike="noStrike" kern="1200" cap="none" spc="0" normalizeH="0" baseline="0" noProof="0" dirty="0">
                <a:ln>
                  <a:noFill/>
                </a:ln>
                <a:solidFill>
                  <a:srgbClr val="0D3672"/>
                </a:solidFill>
                <a:effectLst/>
                <a:uLnTx/>
                <a:uFillTx/>
                <a:latin typeface="Arial"/>
                <a:ea typeface="+mn-ea"/>
                <a:cs typeface="+mn-cs"/>
              </a:rPr>
              <a:t>were put in place to </a:t>
            </a:r>
            <a:r>
              <a:rPr kumimoji="0" lang="en-US" sz="1400" b="1" i="0" u="none" strike="noStrike" kern="1200" cap="none" spc="0" normalizeH="0" baseline="0" noProof="0" dirty="0">
                <a:ln>
                  <a:noFill/>
                </a:ln>
                <a:solidFill>
                  <a:srgbClr val="0D3672"/>
                </a:solidFill>
                <a:effectLst/>
                <a:uLnTx/>
                <a:uFillTx/>
                <a:latin typeface="Arial"/>
                <a:ea typeface="+mn-ea"/>
                <a:cs typeface="+mn-cs"/>
              </a:rPr>
              <a:t>prevent recurrence </a:t>
            </a:r>
            <a:r>
              <a:rPr kumimoji="0" lang="en-US" sz="1400" b="0" i="0" u="none" strike="noStrike" kern="1200" cap="none" spc="0" normalizeH="0" baseline="0" noProof="0" dirty="0">
                <a:ln>
                  <a:noFill/>
                </a:ln>
                <a:solidFill>
                  <a:srgbClr val="0D3672"/>
                </a:solidFill>
                <a:effectLst/>
                <a:uLnTx/>
                <a:uFillTx/>
                <a:latin typeface="Arial"/>
                <a:ea typeface="+mn-ea"/>
                <a:cs typeface="+mn-cs"/>
              </a:rPr>
              <a:t>of that event.</a:t>
            </a:r>
          </a:p>
        </p:txBody>
      </p:sp>
      <p:sp>
        <p:nvSpPr>
          <p:cNvPr id="11" name="Rounded Rectangle 6">
            <a:extLst>
              <a:ext uri="{FF2B5EF4-FFF2-40B4-BE49-F238E27FC236}">
                <a16:creationId xmlns:a16="http://schemas.microsoft.com/office/drawing/2014/main" id="{7DF8A1C7-F415-46C6-8225-69BF1AA80888}"/>
              </a:ext>
            </a:extLst>
          </p:cNvPr>
          <p:cNvSpPr/>
          <p:nvPr/>
        </p:nvSpPr>
        <p:spPr>
          <a:xfrm>
            <a:off x="457201" y="3200400"/>
            <a:ext cx="1295400" cy="228600"/>
          </a:xfrm>
          <a:prstGeom prst="round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ounded Rectangular Callout 12">
            <a:extLst>
              <a:ext uri="{FF2B5EF4-FFF2-40B4-BE49-F238E27FC236}">
                <a16:creationId xmlns:a16="http://schemas.microsoft.com/office/drawing/2014/main" id="{18503667-A6B3-4276-8CFC-38B85830414E}"/>
              </a:ext>
            </a:extLst>
          </p:cNvPr>
          <p:cNvSpPr/>
          <p:nvPr/>
        </p:nvSpPr>
        <p:spPr>
          <a:xfrm>
            <a:off x="5486400" y="3824173"/>
            <a:ext cx="3505200" cy="900227"/>
          </a:xfrm>
          <a:prstGeom prst="wedgeRoundRectCallout">
            <a:avLst>
              <a:gd name="adj1" fmla="val 15043"/>
              <a:gd name="adj2" fmla="val -103194"/>
              <a:gd name="adj3" fmla="val 16667"/>
            </a:avLst>
          </a:prstGeom>
          <a:ln w="12700">
            <a:solidFill>
              <a:srgbClr val="0D3672"/>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D3672"/>
                </a:solidFill>
                <a:effectLst/>
                <a:uLnTx/>
                <a:uFillTx/>
                <a:latin typeface="Arial"/>
                <a:ea typeface="+mn-ea"/>
                <a:cs typeface="+mn-cs"/>
              </a:rPr>
              <a:t>The investigation and action plans can be found here by </a:t>
            </a:r>
            <a:r>
              <a:rPr kumimoji="0" lang="en-US" sz="1400" b="1" i="0" u="none" strike="noStrike" kern="1200" cap="none" spc="0" normalizeH="0" baseline="0" noProof="0" dirty="0">
                <a:ln>
                  <a:noFill/>
                </a:ln>
                <a:solidFill>
                  <a:srgbClr val="0D3672"/>
                </a:solidFill>
                <a:effectLst/>
                <a:uLnTx/>
                <a:uFillTx/>
                <a:latin typeface="Arial"/>
                <a:ea typeface="+mn-ea"/>
                <a:cs typeface="+mn-cs"/>
              </a:rPr>
              <a:t>hovering over the Outcome Notes column</a:t>
            </a:r>
            <a:r>
              <a:rPr kumimoji="0" lang="en-US" sz="1400" b="0" i="0" u="none" strike="noStrike" kern="1200" cap="none" spc="0" normalizeH="0" baseline="0" noProof="0" dirty="0">
                <a:ln>
                  <a:noFill/>
                </a:ln>
                <a:solidFill>
                  <a:srgbClr val="0D3672"/>
                </a:solidFill>
                <a:effectLst/>
                <a:uLnTx/>
                <a:uFillTx/>
                <a:latin typeface="Arial"/>
                <a:ea typeface="+mn-ea"/>
                <a:cs typeface="+mn-cs"/>
              </a:rPr>
              <a:t> which will bring up the full text.</a:t>
            </a:r>
          </a:p>
        </p:txBody>
      </p:sp>
      <p:sp>
        <p:nvSpPr>
          <p:cNvPr id="12" name="Rounded Rectangle 6">
            <a:extLst>
              <a:ext uri="{FF2B5EF4-FFF2-40B4-BE49-F238E27FC236}">
                <a16:creationId xmlns:a16="http://schemas.microsoft.com/office/drawing/2014/main" id="{BCF45759-6C11-4855-82F5-0CF29ECF6D0E}"/>
              </a:ext>
            </a:extLst>
          </p:cNvPr>
          <p:cNvSpPr/>
          <p:nvPr/>
        </p:nvSpPr>
        <p:spPr>
          <a:xfrm>
            <a:off x="7086600" y="3052629"/>
            <a:ext cx="1143000" cy="228600"/>
          </a:xfrm>
          <a:prstGeom prst="round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323243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E7C1-6256-46F3-BDC0-0C710224A93A}"/>
              </a:ext>
            </a:extLst>
          </p:cNvPr>
          <p:cNvSpPr>
            <a:spLocks noGrp="1"/>
          </p:cNvSpPr>
          <p:nvPr>
            <p:ph type="title"/>
          </p:nvPr>
        </p:nvSpPr>
        <p:spPr>
          <a:xfrm>
            <a:off x="0" y="0"/>
            <a:ext cx="9144000" cy="838200"/>
          </a:xfr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rPr>
              <a:t>Building a Patient Safety Culture</a:t>
            </a:r>
          </a:p>
        </p:txBody>
      </p:sp>
      <p:sp>
        <p:nvSpPr>
          <p:cNvPr id="3" name="Text Placeholder 2">
            <a:extLst>
              <a:ext uri="{FF2B5EF4-FFF2-40B4-BE49-F238E27FC236}">
                <a16:creationId xmlns:a16="http://schemas.microsoft.com/office/drawing/2014/main" id="{473EBF4E-C837-48E6-BF79-31DDF768FCA3}"/>
              </a:ext>
            </a:extLst>
          </p:cNvPr>
          <p:cNvSpPr>
            <a:spLocks noGrp="1"/>
          </p:cNvSpPr>
          <p:nvPr>
            <p:ph type="body" idx="1"/>
          </p:nvPr>
        </p:nvSpPr>
        <p:spPr>
          <a:xfrm>
            <a:off x="1348249" y="1612701"/>
            <a:ext cx="6447501" cy="432197"/>
          </a:xfrm>
        </p:spPr>
        <p:txBody>
          <a:bodyPr/>
          <a:lstStyle/>
          <a:p>
            <a:pPr algn="ctr"/>
            <a:r>
              <a:rPr lang="en-US" u="sng" dirty="0"/>
              <a:t>What is a Just Culture?</a:t>
            </a:r>
          </a:p>
        </p:txBody>
      </p:sp>
      <p:sp>
        <p:nvSpPr>
          <p:cNvPr id="4" name="Content Placeholder 3">
            <a:extLst>
              <a:ext uri="{FF2B5EF4-FFF2-40B4-BE49-F238E27FC236}">
                <a16:creationId xmlns:a16="http://schemas.microsoft.com/office/drawing/2014/main" id="{0FB0367A-AED6-4E7A-9831-CCB1FDB3D508}"/>
              </a:ext>
            </a:extLst>
          </p:cNvPr>
          <p:cNvSpPr>
            <a:spLocks noGrp="1"/>
          </p:cNvSpPr>
          <p:nvPr>
            <p:ph sz="half" idx="2"/>
          </p:nvPr>
        </p:nvSpPr>
        <p:spPr>
          <a:xfrm>
            <a:off x="467948" y="2213341"/>
            <a:ext cx="8208104" cy="3048000"/>
          </a:xfrm>
        </p:spPr>
        <p:txBody>
          <a:bodyPr>
            <a:normAutofit fontScale="92500" lnSpcReduction="10000"/>
          </a:bodyPr>
          <a:lstStyle/>
          <a:p>
            <a:pPr lvl="0"/>
            <a:endParaRPr lang="en-US" dirty="0"/>
          </a:p>
          <a:p>
            <a:pPr lvl="0"/>
            <a:r>
              <a:rPr lang="en-US" dirty="0"/>
              <a:t>A fair and just culture takes into account that individuals are human, fallible, and capable of mistakes, and that they work in systems that are often flawed. </a:t>
            </a:r>
          </a:p>
          <a:p>
            <a:pPr lvl="0"/>
            <a:endParaRPr lang="en-US" dirty="0"/>
          </a:p>
          <a:p>
            <a:pPr lvl="0"/>
            <a:r>
              <a:rPr lang="en-US" dirty="0"/>
              <a:t>In the most basic terms, a fair and just culture holds individuals accountable for their actions but does not punish individuals for issues attributed to flawed systems or processes.</a:t>
            </a:r>
          </a:p>
          <a:p>
            <a:endParaRPr lang="en-US" dirty="0"/>
          </a:p>
        </p:txBody>
      </p:sp>
    </p:spTree>
    <p:extLst>
      <p:ext uri="{BB962C8B-B14F-4D97-AF65-F5344CB8AC3E}">
        <p14:creationId xmlns:p14="http://schemas.microsoft.com/office/powerpoint/2010/main" val="119299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E7C1-6256-46F3-BDC0-0C710224A93A}"/>
              </a:ext>
            </a:extLst>
          </p:cNvPr>
          <p:cNvSpPr>
            <a:spLocks noGrp="1"/>
          </p:cNvSpPr>
          <p:nvPr>
            <p:ph type="title"/>
          </p:nvPr>
        </p:nvSpPr>
        <p:spPr>
          <a:xfrm>
            <a:off x="0" y="-2088"/>
            <a:ext cx="9220200" cy="840288"/>
          </a:xfr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rPr>
              <a:t>Building a Patient Safety Culture</a:t>
            </a:r>
          </a:p>
        </p:txBody>
      </p:sp>
      <p:sp>
        <p:nvSpPr>
          <p:cNvPr id="5" name="Text Placeholder 4">
            <a:extLst>
              <a:ext uri="{FF2B5EF4-FFF2-40B4-BE49-F238E27FC236}">
                <a16:creationId xmlns:a16="http://schemas.microsoft.com/office/drawing/2014/main" id="{CDDB9375-D6DC-4556-A1D6-4C01AC395F07}"/>
              </a:ext>
            </a:extLst>
          </p:cNvPr>
          <p:cNvSpPr>
            <a:spLocks noGrp="1"/>
          </p:cNvSpPr>
          <p:nvPr>
            <p:ph type="body" sz="quarter" idx="3"/>
          </p:nvPr>
        </p:nvSpPr>
        <p:spPr>
          <a:xfrm>
            <a:off x="508000" y="1949792"/>
            <a:ext cx="5130800" cy="432197"/>
          </a:xfrm>
        </p:spPr>
        <p:txBody>
          <a:bodyPr/>
          <a:lstStyle/>
          <a:p>
            <a:r>
              <a:rPr lang="en-US" sz="2000" u="sng" dirty="0"/>
              <a:t>Individual Blame or Fear Thereof:</a:t>
            </a:r>
          </a:p>
        </p:txBody>
      </p:sp>
      <p:sp>
        <p:nvSpPr>
          <p:cNvPr id="6" name="Content Placeholder 5">
            <a:extLst>
              <a:ext uri="{FF2B5EF4-FFF2-40B4-BE49-F238E27FC236}">
                <a16:creationId xmlns:a16="http://schemas.microsoft.com/office/drawing/2014/main" id="{C37E5855-505C-4992-BE17-FF27E14DDD85}"/>
              </a:ext>
            </a:extLst>
          </p:cNvPr>
          <p:cNvSpPr>
            <a:spLocks noGrp="1"/>
          </p:cNvSpPr>
          <p:nvPr>
            <p:ph sz="quarter" idx="4"/>
          </p:nvPr>
        </p:nvSpPr>
        <p:spPr>
          <a:xfrm>
            <a:off x="550370" y="2590800"/>
            <a:ext cx="5240830" cy="2767880"/>
          </a:xfrm>
        </p:spPr>
        <p:txBody>
          <a:bodyPr>
            <a:normAutofit fontScale="85000" lnSpcReduction="20000"/>
          </a:bodyPr>
          <a:lstStyle/>
          <a:p>
            <a:r>
              <a:rPr lang="en-US" dirty="0"/>
              <a:t>Can lead to less-than-transparent reporting of information needed to discover the true root and contributing causes of an adverse event.</a:t>
            </a:r>
          </a:p>
          <a:p>
            <a:r>
              <a:rPr lang="en-US" dirty="0"/>
              <a:t>Can negatively impact general occurrence reporting for adverse events and good catches/near misses.</a:t>
            </a:r>
          </a:p>
          <a:p>
            <a:r>
              <a:rPr lang="en-US" dirty="0"/>
              <a:t>Can give a false sense of confidence that the “cause” was addressed while the system vulnerability remains.</a:t>
            </a:r>
          </a:p>
          <a:p>
            <a:endParaRPr lang="en-US" dirty="0"/>
          </a:p>
        </p:txBody>
      </p:sp>
      <p:pic>
        <p:nvPicPr>
          <p:cNvPr id="14" name="Picture 2" descr="C:\Users\rguthrie\Desktop\unasdfasdsadtitled.png">
            <a:extLst>
              <a:ext uri="{FF2B5EF4-FFF2-40B4-BE49-F238E27FC236}">
                <a16:creationId xmlns:a16="http://schemas.microsoft.com/office/drawing/2014/main" id="{4BE0C53A-EC14-4867-A694-FC86DB3CDC9C}"/>
              </a:ext>
            </a:extLst>
          </p:cNvPr>
          <p:cNvPicPr>
            <a:picLocks noChangeAspect="1" noChangeArrowheads="1"/>
          </p:cNvPicPr>
          <p:nvPr/>
        </p:nvPicPr>
        <p:blipFill>
          <a:blip r:embed="rId3" cstate="print"/>
          <a:srcRect/>
          <a:stretch>
            <a:fillRect/>
          </a:stretch>
        </p:blipFill>
        <p:spPr bwMode="auto">
          <a:xfrm>
            <a:off x="6348348" y="2381989"/>
            <a:ext cx="2162282" cy="3208169"/>
          </a:xfrm>
          <a:prstGeom prst="rect">
            <a:avLst/>
          </a:prstGeom>
          <a:noFill/>
          <a:effectLst/>
        </p:spPr>
      </p:pic>
    </p:spTree>
    <p:extLst>
      <p:ext uri="{BB962C8B-B14F-4D97-AF65-F5344CB8AC3E}">
        <p14:creationId xmlns:p14="http://schemas.microsoft.com/office/powerpoint/2010/main" val="5298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DF42-5405-4E0F-A569-CD81DFDFEE5A}"/>
              </a:ext>
            </a:extLst>
          </p:cNvPr>
          <p:cNvSpPr>
            <a:spLocks noGrp="1"/>
          </p:cNvSpPr>
          <p:nvPr>
            <p:ph type="title"/>
          </p:nvPr>
        </p:nvSpPr>
        <p:spPr>
          <a:xfrm>
            <a:off x="0" y="-1"/>
            <a:ext cx="9220200" cy="1143001"/>
          </a:xfr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rPr>
              <a:t>Ochsner's Commitment to Building a Safety Culture</a:t>
            </a:r>
          </a:p>
        </p:txBody>
      </p:sp>
      <p:sp>
        <p:nvSpPr>
          <p:cNvPr id="3" name="Content Placeholder 2">
            <a:extLst>
              <a:ext uri="{FF2B5EF4-FFF2-40B4-BE49-F238E27FC236}">
                <a16:creationId xmlns:a16="http://schemas.microsoft.com/office/drawing/2014/main" id="{AFD0B46F-4511-4ADE-A77D-EE66DED740FE}"/>
              </a:ext>
            </a:extLst>
          </p:cNvPr>
          <p:cNvSpPr>
            <a:spLocks noGrp="1"/>
          </p:cNvSpPr>
          <p:nvPr>
            <p:ph idx="1"/>
          </p:nvPr>
        </p:nvSpPr>
        <p:spPr>
          <a:xfrm>
            <a:off x="228600" y="1600200"/>
            <a:ext cx="5486400" cy="4343400"/>
          </a:xfrm>
        </p:spPr>
        <p:txBody>
          <a:bodyPr>
            <a:normAutofit/>
          </a:bodyPr>
          <a:lstStyle/>
          <a:p>
            <a:r>
              <a:rPr lang="en-US" sz="2000" dirty="0"/>
              <a:t>We acknowledge the high-risk nature of our activities and strive to achieve consistently safe operations.</a:t>
            </a:r>
          </a:p>
          <a:p>
            <a:r>
              <a:rPr lang="en-US" sz="2000" dirty="0"/>
              <a:t>We embrace a blame-free environment where individuals are able to report errors or good catches without fear of reprimand or punishment.</a:t>
            </a:r>
          </a:p>
          <a:p>
            <a:r>
              <a:rPr lang="en-US" sz="2000" dirty="0"/>
              <a:t>We encourage collaboration across ranks and disciplines to see solutions to patient safety problems.</a:t>
            </a:r>
          </a:p>
          <a:p>
            <a:r>
              <a:rPr lang="en-US" sz="2000" dirty="0"/>
              <a:t>We commit needed resources to address safety concerns.</a:t>
            </a:r>
          </a:p>
        </p:txBody>
      </p:sp>
      <p:pic>
        <p:nvPicPr>
          <p:cNvPr id="6" name="Picture 5">
            <a:extLst>
              <a:ext uri="{FF2B5EF4-FFF2-40B4-BE49-F238E27FC236}">
                <a16:creationId xmlns:a16="http://schemas.microsoft.com/office/drawing/2014/main" id="{8209AB28-7F76-4FC9-B6D7-9FA1C233AFF4}"/>
              </a:ext>
            </a:extLst>
          </p:cNvPr>
          <p:cNvPicPr>
            <a:picLocks noChangeAspect="1"/>
          </p:cNvPicPr>
          <p:nvPr/>
        </p:nvPicPr>
        <p:blipFill>
          <a:blip r:embed="rId2"/>
          <a:stretch>
            <a:fillRect/>
          </a:stretch>
        </p:blipFill>
        <p:spPr>
          <a:xfrm>
            <a:off x="5943600" y="2910504"/>
            <a:ext cx="2757488" cy="1828800"/>
          </a:xfrm>
          <a:prstGeom prst="rect">
            <a:avLst/>
          </a:prstGeom>
        </p:spPr>
      </p:pic>
    </p:spTree>
    <p:extLst>
      <p:ext uri="{BB962C8B-B14F-4D97-AF65-F5344CB8AC3E}">
        <p14:creationId xmlns:p14="http://schemas.microsoft.com/office/powerpoint/2010/main" val="188095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4160E-CAC4-4C1D-BF2A-EE97A90D31C8}"/>
              </a:ext>
            </a:extLst>
          </p:cNvPr>
          <p:cNvSpPr>
            <a:spLocks noGrp="1"/>
          </p:cNvSpPr>
          <p:nvPr>
            <p:ph type="title"/>
          </p:nvPr>
        </p:nvSpPr>
        <p:spPr>
          <a:xfrm>
            <a:off x="0" y="1261"/>
            <a:ext cx="9144000" cy="1143000"/>
          </a:xfr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rPr>
              <a:t>Ochsner programs that support a </a:t>
            </a:r>
            <a:b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rPr>
            </a:br>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rPr>
              <a:t>Safe and Just Culture </a:t>
            </a:r>
          </a:p>
        </p:txBody>
      </p:sp>
      <p:sp>
        <p:nvSpPr>
          <p:cNvPr id="4" name="Content Placeholder 3">
            <a:extLst>
              <a:ext uri="{FF2B5EF4-FFF2-40B4-BE49-F238E27FC236}">
                <a16:creationId xmlns:a16="http://schemas.microsoft.com/office/drawing/2014/main" id="{74D1245B-4372-4B33-9256-391B40941F6A}"/>
              </a:ext>
            </a:extLst>
          </p:cNvPr>
          <p:cNvSpPr>
            <a:spLocks noGrp="1"/>
          </p:cNvSpPr>
          <p:nvPr>
            <p:ph sz="half" idx="1"/>
          </p:nvPr>
        </p:nvSpPr>
        <p:spPr/>
        <p:txBody>
          <a:bodyPr/>
          <a:lstStyle/>
          <a:p>
            <a:pPr marL="0" indent="0" algn="ctr">
              <a:buNone/>
            </a:pPr>
            <a:r>
              <a:rPr lang="en-US" dirty="0"/>
              <a:t>C.O.P.E.</a:t>
            </a:r>
          </a:p>
          <a:p>
            <a:r>
              <a:rPr lang="en-US" sz="1800" b="1" dirty="0"/>
              <a:t>C</a:t>
            </a:r>
            <a:r>
              <a:rPr lang="en-US" sz="1800" dirty="0"/>
              <a:t>onnecting with </a:t>
            </a:r>
            <a:r>
              <a:rPr lang="en-US" sz="1800" b="1" dirty="0"/>
              <a:t>O</a:t>
            </a:r>
            <a:r>
              <a:rPr lang="en-US" sz="1800" dirty="0"/>
              <a:t>ur </a:t>
            </a:r>
            <a:r>
              <a:rPr lang="en-US" sz="1800" b="1" dirty="0"/>
              <a:t>P</a:t>
            </a:r>
            <a:r>
              <a:rPr lang="en-US" sz="1800" dirty="0"/>
              <a:t>eers through </a:t>
            </a:r>
            <a:r>
              <a:rPr lang="en-US" sz="1800" b="1" dirty="0"/>
              <a:t>E</a:t>
            </a:r>
            <a:r>
              <a:rPr lang="en-US" sz="1800" dirty="0"/>
              <a:t>mpathy ​is a peer support program designed to provide a form of emotional first aid to health care providers involved in stressful or challenging patient events.</a:t>
            </a:r>
          </a:p>
          <a:p>
            <a:r>
              <a:rPr lang="en-US" sz="1800" dirty="0"/>
              <a:t>The program is strictly voluntary, highly confidential, and is available to all Ochsner care providers experiencing distress following an adverse patient event.</a:t>
            </a:r>
          </a:p>
        </p:txBody>
      </p:sp>
      <p:sp>
        <p:nvSpPr>
          <p:cNvPr id="5" name="Content Placeholder 4">
            <a:extLst>
              <a:ext uri="{FF2B5EF4-FFF2-40B4-BE49-F238E27FC236}">
                <a16:creationId xmlns:a16="http://schemas.microsoft.com/office/drawing/2014/main" id="{3E5CC602-4B36-4FEC-AF05-00B7C88AA4A1}"/>
              </a:ext>
            </a:extLst>
          </p:cNvPr>
          <p:cNvSpPr>
            <a:spLocks noGrp="1"/>
          </p:cNvSpPr>
          <p:nvPr>
            <p:ph sz="half" idx="2"/>
          </p:nvPr>
        </p:nvSpPr>
        <p:spPr/>
        <p:txBody>
          <a:bodyPr/>
          <a:lstStyle/>
          <a:p>
            <a:pPr marL="0" indent="0" algn="ctr">
              <a:buNone/>
            </a:pPr>
            <a:r>
              <a:rPr lang="en-US" dirty="0"/>
              <a:t>Peer Professionalism Program</a:t>
            </a:r>
          </a:p>
          <a:p>
            <a:r>
              <a:rPr lang="en-US" sz="1800" dirty="0"/>
              <a:t>Program to facilitate informal “cup of coffee” conversations between peer providers to bring awareness to a minor breach in professional behavior </a:t>
            </a:r>
          </a:p>
          <a:p>
            <a:r>
              <a:rPr lang="en-US" sz="1800" dirty="0"/>
              <a:t>Trained peers deliver message that a behavior was observed in a respectful and non-judgmental way</a:t>
            </a:r>
          </a:p>
          <a:p>
            <a:r>
              <a:rPr lang="en-US" sz="1800" dirty="0"/>
              <a:t>Professionalism Form</a:t>
            </a:r>
          </a:p>
          <a:p>
            <a:pPr marL="0" indent="0">
              <a:buNone/>
            </a:pPr>
            <a:r>
              <a:rPr lang="en-US" sz="1800" dirty="0"/>
              <a:t>     within SOS </a:t>
            </a:r>
          </a:p>
        </p:txBody>
      </p:sp>
      <p:pic>
        <p:nvPicPr>
          <p:cNvPr id="3" name="Picture 2">
            <a:extLst>
              <a:ext uri="{FF2B5EF4-FFF2-40B4-BE49-F238E27FC236}">
                <a16:creationId xmlns:a16="http://schemas.microsoft.com/office/drawing/2014/main" id="{2249D23A-533D-4344-9771-B636BBD6784A}"/>
              </a:ext>
            </a:extLst>
          </p:cNvPr>
          <p:cNvPicPr>
            <a:picLocks noChangeAspect="1"/>
          </p:cNvPicPr>
          <p:nvPr/>
        </p:nvPicPr>
        <p:blipFill>
          <a:blip r:embed="rId3"/>
          <a:stretch>
            <a:fillRect/>
          </a:stretch>
        </p:blipFill>
        <p:spPr>
          <a:xfrm>
            <a:off x="7341870" y="5059582"/>
            <a:ext cx="1371600" cy="1522520"/>
          </a:xfrm>
          <a:prstGeom prst="rect">
            <a:avLst/>
          </a:prstGeom>
        </p:spPr>
      </p:pic>
    </p:spTree>
    <p:extLst>
      <p:ext uri="{BB962C8B-B14F-4D97-AF65-F5344CB8AC3E}">
        <p14:creationId xmlns:p14="http://schemas.microsoft.com/office/powerpoint/2010/main" val="199637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49854872"/>
              </p:ext>
            </p:extLst>
          </p:nvPr>
        </p:nvGraphicFramePr>
        <p:xfrm>
          <a:off x="457200" y="13716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0" y="0"/>
            <a:ext cx="9144000" cy="762000"/>
          </a:xfrm>
          <a:prstGeom prst="rect">
            <a:avLst/>
          </a:prstGeom>
          <a:solidFill>
            <a:srgbClr val="002060"/>
          </a:solidFill>
        </p:spPr>
        <p:txBody>
          <a:bodyPr anchor="ctr"/>
          <a:lstStyle/>
          <a:p>
            <a:pPr algn="ctr" eaLnBrk="1" hangingPunct="1">
              <a:defRPr/>
            </a:pPr>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cs typeface="ＭＳ Ｐゴシック" pitchFamily="-109" charset="-128"/>
              </a:rPr>
              <a:t>Introducing S.O.S.</a:t>
            </a:r>
          </a:p>
        </p:txBody>
      </p:sp>
      <p:pic>
        <p:nvPicPr>
          <p:cNvPr id="13316" name="Picture 2" descr="Click on S.O.S. logo to report an occurrence now!">
            <a:hlinkClick r:id="rId8"/>
          </p:cNvPr>
          <p:cNvPicPr>
            <a:picLocks noChangeAspect="1" noChangeArrowheads="1"/>
          </p:cNvPicPr>
          <p:nvPr/>
        </p:nvPicPr>
        <p:blipFill>
          <a:blip r:embed="rId9">
            <a:clrChange>
              <a:clrFrom>
                <a:srgbClr val="FFFFFF"/>
              </a:clrFrom>
              <a:clrTo>
                <a:srgbClr val="FFFFFF">
                  <a:alpha val="0"/>
                </a:srgbClr>
              </a:clrTo>
            </a:clrChange>
          </a:blip>
          <a:srcRect b="40662"/>
          <a:stretch>
            <a:fillRect/>
          </a:stretch>
        </p:blipFill>
        <p:spPr bwMode="auto">
          <a:xfrm>
            <a:off x="3810000" y="3549650"/>
            <a:ext cx="1524000" cy="5699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B173-DF22-4E38-8D85-37D98D42B61C}"/>
              </a:ext>
            </a:extLst>
          </p:cNvPr>
          <p:cNvSpPr>
            <a:spLocks noGrp="1"/>
          </p:cNvSpPr>
          <p:nvPr>
            <p:ph type="title"/>
          </p:nvPr>
        </p:nvSpPr>
        <p:spPr>
          <a:xfrm>
            <a:off x="0" y="18077"/>
            <a:ext cx="9144000" cy="1102174"/>
          </a:xfr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r>
              <a:rPr lang="en-US" sz="3600" b="1" dirty="0">
                <a:solidFill>
                  <a:prstClr val="white"/>
                </a:solidFill>
                <a:effectLst>
                  <a:outerShdw blurRad="38100" dist="38100" dir="2700000" algn="tl">
                    <a:srgbClr val="000000">
                      <a:alpha val="43137"/>
                    </a:srgbClr>
                  </a:outerShdw>
                </a:effectLst>
                <a:latin typeface="Arial Bold" pitchFamily="-109" charset="0"/>
                <a:ea typeface="MS PGothic" pitchFamily="34" charset="-128"/>
              </a:rPr>
              <a:t>Why should I Complete an Occurrence Report?</a:t>
            </a:r>
          </a:p>
        </p:txBody>
      </p:sp>
      <p:sp>
        <p:nvSpPr>
          <p:cNvPr id="3" name="Content Placeholder 2">
            <a:extLst>
              <a:ext uri="{FF2B5EF4-FFF2-40B4-BE49-F238E27FC236}">
                <a16:creationId xmlns:a16="http://schemas.microsoft.com/office/drawing/2014/main" id="{9D9ED4C4-D72F-4218-BDB6-042CD08BB113}"/>
              </a:ext>
            </a:extLst>
          </p:cNvPr>
          <p:cNvSpPr>
            <a:spLocks noGrp="1"/>
          </p:cNvSpPr>
          <p:nvPr>
            <p:ph idx="1"/>
          </p:nvPr>
        </p:nvSpPr>
        <p:spPr>
          <a:xfrm>
            <a:off x="304800" y="1410089"/>
            <a:ext cx="8610600" cy="3695330"/>
          </a:xfrm>
        </p:spPr>
        <p:txBody>
          <a:bodyPr>
            <a:normAutofit/>
          </a:bodyPr>
          <a:lstStyle/>
          <a:p>
            <a:endParaRPr lang="en-US" dirty="0"/>
          </a:p>
          <a:p>
            <a:r>
              <a:rPr lang="en-US" dirty="0"/>
              <a:t>To keep our PATIENTS and EMPLOYEES </a:t>
            </a:r>
            <a:r>
              <a:rPr lang="en-US" b="1" u="sng" dirty="0"/>
              <a:t>safe</a:t>
            </a:r>
            <a:endParaRPr lang="en-US" dirty="0"/>
          </a:p>
          <a:p>
            <a:r>
              <a:rPr lang="en-US" dirty="0"/>
              <a:t>Occurrence reports help to identify potential or actual problems/barriers related to processes and services so that they can be resolved</a:t>
            </a:r>
          </a:p>
          <a:p>
            <a:r>
              <a:rPr lang="en-US" dirty="0"/>
              <a:t>The information is used to help determine causes of an event or good catch in order to prevent future events</a:t>
            </a:r>
          </a:p>
          <a:p>
            <a:r>
              <a:rPr lang="en-US" dirty="0"/>
              <a:t>Occurrence reports identify trends and patterns so that action can be taken to prevent similar occurrences</a:t>
            </a:r>
          </a:p>
          <a:p>
            <a:endParaRPr lang="en-US" dirty="0"/>
          </a:p>
          <a:p>
            <a:pPr marL="0" indent="0">
              <a:buNone/>
            </a:pPr>
            <a:endParaRPr lang="en-US" dirty="0"/>
          </a:p>
          <a:p>
            <a:pPr marL="0" indent="0">
              <a:buNone/>
            </a:pPr>
            <a:endParaRPr lang="en-US" dirty="0">
              <a:solidFill>
                <a:schemeClr val="bg2">
                  <a:lumMod val="10000"/>
                </a:schemeClr>
              </a:solidFill>
            </a:endParaRPr>
          </a:p>
        </p:txBody>
      </p:sp>
      <p:pic>
        <p:nvPicPr>
          <p:cNvPr id="5" name="Picture 4">
            <a:extLst>
              <a:ext uri="{FF2B5EF4-FFF2-40B4-BE49-F238E27FC236}">
                <a16:creationId xmlns:a16="http://schemas.microsoft.com/office/drawing/2014/main" id="{E2480D75-3565-4A13-9CB6-6859EC533ACB}"/>
              </a:ext>
            </a:extLst>
          </p:cNvPr>
          <p:cNvPicPr>
            <a:picLocks noChangeAspect="1"/>
          </p:cNvPicPr>
          <p:nvPr/>
        </p:nvPicPr>
        <p:blipFill>
          <a:blip r:embed="rId3"/>
          <a:stretch>
            <a:fillRect/>
          </a:stretch>
        </p:blipFill>
        <p:spPr>
          <a:xfrm>
            <a:off x="5486400" y="5105419"/>
            <a:ext cx="2778919" cy="1607344"/>
          </a:xfrm>
          <a:prstGeom prst="rect">
            <a:avLst/>
          </a:prstGeom>
        </p:spPr>
      </p:pic>
    </p:spTree>
    <p:extLst>
      <p:ext uri="{BB962C8B-B14F-4D97-AF65-F5344CB8AC3E}">
        <p14:creationId xmlns:p14="http://schemas.microsoft.com/office/powerpoint/2010/main" val="2999135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8525</TotalTime>
  <Words>4192</Words>
  <Application>Microsoft Macintosh PowerPoint</Application>
  <PresentationFormat>On-screen Show (4:3)</PresentationFormat>
  <Paragraphs>297</Paragraphs>
  <Slides>37</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Arial Bold</vt:lpstr>
      <vt:lpstr>Calibri</vt:lpstr>
      <vt:lpstr>Lucida Grande</vt:lpstr>
      <vt:lpstr>Wingdings</vt:lpstr>
      <vt:lpstr>Office Theme</vt:lpstr>
      <vt:lpstr>Safety on Site  Occurrence Reporting System</vt:lpstr>
      <vt:lpstr>PowerPoint Presentation</vt:lpstr>
      <vt:lpstr>Building a Patient Safety Culture</vt:lpstr>
      <vt:lpstr>Building a Patient Safety Culture</vt:lpstr>
      <vt:lpstr>Building a Patient Safety Culture</vt:lpstr>
      <vt:lpstr>Ochsner's Commitment to Building a Safety Culture</vt:lpstr>
      <vt:lpstr>Ochsner programs that support a  Safe and Just Culture </vt:lpstr>
      <vt:lpstr>PowerPoint Presentation</vt:lpstr>
      <vt:lpstr>Why should I Complete an Occurrence Report?</vt:lpstr>
      <vt:lpstr>Who Should Complete an Occurrence Report?</vt:lpstr>
      <vt:lpstr>PowerPoint Presentation</vt:lpstr>
      <vt:lpstr>PowerPoint Presentation</vt:lpstr>
      <vt:lpstr>PowerPoint Presentation</vt:lpstr>
      <vt:lpstr>PowerPoint Presentation</vt:lpstr>
      <vt:lpstr>S.O.S. specific examples</vt:lpstr>
      <vt:lpstr>PowerPoint Presentation</vt:lpstr>
      <vt:lpstr>PowerPoint Presentation</vt:lpstr>
      <vt:lpstr>PowerPoint Presentation</vt:lpstr>
      <vt:lpstr>Where to Find S.O.S.</vt:lpstr>
      <vt:lpstr>Real changes implemented as a result of a reported event</vt:lpstr>
      <vt:lpstr>Real changes implemented as a result of a reported event</vt:lpstr>
      <vt:lpstr>Real actions taken as a result of a reported Good Catch</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BOHAN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Donnenwirth</dc:creator>
  <cp:lastModifiedBy>Garfield, Ginger</cp:lastModifiedBy>
  <cp:revision>288</cp:revision>
  <cp:lastPrinted>2009-04-27T22:35:37Z</cp:lastPrinted>
  <dcterms:created xsi:type="dcterms:W3CDTF">2009-05-29T22:48:53Z</dcterms:created>
  <dcterms:modified xsi:type="dcterms:W3CDTF">2020-07-20T17:03:58Z</dcterms:modified>
</cp:coreProperties>
</file>